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0"/>
  </p:notesMasterIdLst>
  <p:sldIdLst>
    <p:sldId id="256" r:id="rId5"/>
    <p:sldId id="317" r:id="rId6"/>
    <p:sldId id="373" r:id="rId7"/>
    <p:sldId id="364" r:id="rId8"/>
    <p:sldId id="368" r:id="rId9"/>
    <p:sldId id="370" r:id="rId10"/>
    <p:sldId id="371" r:id="rId11"/>
    <p:sldId id="266" r:id="rId12"/>
    <p:sldId id="267" r:id="rId13"/>
    <p:sldId id="269" r:id="rId14"/>
    <p:sldId id="270" r:id="rId15"/>
    <p:sldId id="271" r:id="rId16"/>
    <p:sldId id="272" r:id="rId17"/>
    <p:sldId id="274" r:id="rId18"/>
    <p:sldId id="273" r:id="rId19"/>
    <p:sldId id="374" r:id="rId20"/>
    <p:sldId id="276" r:id="rId21"/>
    <p:sldId id="277" r:id="rId22"/>
    <p:sldId id="278" r:id="rId23"/>
    <p:sldId id="279" r:id="rId24"/>
    <p:sldId id="280" r:id="rId25"/>
    <p:sldId id="281" r:id="rId26"/>
    <p:sldId id="282" r:id="rId27"/>
    <p:sldId id="283" r:id="rId28"/>
    <p:sldId id="285" r:id="rId29"/>
    <p:sldId id="286" r:id="rId30"/>
    <p:sldId id="293" r:id="rId31"/>
    <p:sldId id="287" r:id="rId32"/>
    <p:sldId id="288" r:id="rId33"/>
    <p:sldId id="289" r:id="rId34"/>
    <p:sldId id="291" r:id="rId35"/>
    <p:sldId id="292" r:id="rId36"/>
    <p:sldId id="294" r:id="rId37"/>
    <p:sldId id="295" r:id="rId38"/>
    <p:sldId id="296" r:id="rId39"/>
    <p:sldId id="298" r:id="rId40"/>
    <p:sldId id="299" r:id="rId41"/>
    <p:sldId id="378" r:id="rId42"/>
    <p:sldId id="379" r:id="rId43"/>
    <p:sldId id="300" r:id="rId44"/>
    <p:sldId id="310" r:id="rId45"/>
    <p:sldId id="312" r:id="rId46"/>
    <p:sldId id="302" r:id="rId47"/>
    <p:sldId id="303" r:id="rId48"/>
    <p:sldId id="305" r:id="rId49"/>
    <p:sldId id="304" r:id="rId50"/>
    <p:sldId id="306" r:id="rId51"/>
    <p:sldId id="307" r:id="rId52"/>
    <p:sldId id="308" r:id="rId53"/>
    <p:sldId id="313" r:id="rId54"/>
    <p:sldId id="314" r:id="rId55"/>
    <p:sldId id="315" r:id="rId56"/>
    <p:sldId id="377" r:id="rId57"/>
    <p:sldId id="376" r:id="rId58"/>
    <p:sldId id="316" r:id="rId59"/>
  </p:sldIdLst>
  <p:sldSz cx="9144000" cy="6858000" type="screen4x3"/>
  <p:notesSz cx="6797675" cy="9926638"/>
  <p:defaultTextStyle>
    <a:defPPr>
      <a:defRPr lang="sv-S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72B"/>
    <a:srgbClr val="000066"/>
    <a:srgbClr val="0F2C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23EC4-DD42-45F7-8320-5012EA02610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v-SE"/>
        </a:p>
      </dgm:t>
    </dgm:pt>
    <dgm:pt modelId="{5C72B2E5-6BDA-47F6-B915-E09D95C8345A}">
      <dgm:prSet phldrT="[Text]"/>
      <dgm:spPr/>
      <dgm:t>
        <a:bodyPr/>
        <a:lstStyle/>
        <a:p>
          <a:r>
            <a:rPr lang="sv-SE" dirty="0"/>
            <a:t>2 min</a:t>
          </a:r>
        </a:p>
      </dgm:t>
    </dgm:pt>
    <dgm:pt modelId="{29DE0BD0-95B1-47C3-9F14-D76D46D2A4B9}" type="parTrans" cxnId="{32164101-06F3-4711-8C89-D087BD7696A4}">
      <dgm:prSet/>
      <dgm:spPr/>
      <dgm:t>
        <a:bodyPr/>
        <a:lstStyle/>
        <a:p>
          <a:endParaRPr lang="sv-SE"/>
        </a:p>
      </dgm:t>
    </dgm:pt>
    <dgm:pt modelId="{151B17EE-C868-41C7-B59B-BEF9014F9019}" type="sibTrans" cxnId="{32164101-06F3-4711-8C89-D087BD7696A4}">
      <dgm:prSet/>
      <dgm:spPr/>
      <dgm:t>
        <a:bodyPr/>
        <a:lstStyle/>
        <a:p>
          <a:endParaRPr lang="sv-SE"/>
        </a:p>
      </dgm:t>
    </dgm:pt>
    <dgm:pt modelId="{408A7B89-DFA6-445F-8DB1-4A03A00A5193}">
      <dgm:prSet phldrT="[Text]" custT="1"/>
      <dgm:spPr/>
      <dgm:t>
        <a:bodyPr/>
        <a:lstStyle/>
        <a:p>
          <a:r>
            <a:rPr lang="sv-SE" sz="1600" dirty="0"/>
            <a:t>Normal förseelse.</a:t>
          </a:r>
        </a:p>
      </dgm:t>
    </dgm:pt>
    <dgm:pt modelId="{6272E95F-9180-4300-B960-8CBA4E4D0360}" type="parTrans" cxnId="{C261DDD1-4CC8-47FC-A5C0-3DDCBD8C78C8}">
      <dgm:prSet/>
      <dgm:spPr/>
      <dgm:t>
        <a:bodyPr/>
        <a:lstStyle/>
        <a:p>
          <a:endParaRPr lang="sv-SE"/>
        </a:p>
      </dgm:t>
    </dgm:pt>
    <dgm:pt modelId="{2408BC9C-F774-47A2-B20A-715F7B7A6847}" type="sibTrans" cxnId="{C261DDD1-4CC8-47FC-A5C0-3DDCBD8C78C8}">
      <dgm:prSet/>
      <dgm:spPr/>
      <dgm:t>
        <a:bodyPr/>
        <a:lstStyle/>
        <a:p>
          <a:endParaRPr lang="sv-SE"/>
        </a:p>
      </dgm:t>
    </dgm:pt>
    <dgm:pt modelId="{F169C7FC-619D-4EB4-B0BD-B509AC4D139D}">
      <dgm:prSet phldrT="[Text]" custT="1"/>
      <dgm:spPr/>
      <dgm:t>
        <a:bodyPr/>
        <a:lstStyle/>
        <a:p>
          <a:r>
            <a:rPr lang="sv-SE" sz="1600" dirty="0"/>
            <a:t>Förväntad nivå av regelbrott när spelare tänjer på regler.</a:t>
          </a:r>
        </a:p>
      </dgm:t>
    </dgm:pt>
    <dgm:pt modelId="{480F9170-CEAB-400C-9014-BC3606D1E05F}" type="parTrans" cxnId="{30F0672D-6DD8-438D-BFE9-4AEF1EE21A02}">
      <dgm:prSet/>
      <dgm:spPr/>
      <dgm:t>
        <a:bodyPr/>
        <a:lstStyle/>
        <a:p>
          <a:endParaRPr lang="sv-SE"/>
        </a:p>
      </dgm:t>
    </dgm:pt>
    <dgm:pt modelId="{9DAA6568-B9F4-4B6B-9572-7E2D25A9072F}" type="sibTrans" cxnId="{30F0672D-6DD8-438D-BFE9-4AEF1EE21A02}">
      <dgm:prSet/>
      <dgm:spPr/>
      <dgm:t>
        <a:bodyPr/>
        <a:lstStyle/>
        <a:p>
          <a:endParaRPr lang="sv-SE"/>
        </a:p>
      </dgm:t>
    </dgm:pt>
    <dgm:pt modelId="{3555F449-CAC7-479F-94D0-01A79AC35396}">
      <dgm:prSet phldrT="[Text]"/>
      <dgm:spPr/>
      <dgm:t>
        <a:bodyPr/>
        <a:lstStyle/>
        <a:p>
          <a:r>
            <a:rPr lang="sv-SE" dirty="0"/>
            <a:t>5 min</a:t>
          </a:r>
        </a:p>
      </dgm:t>
    </dgm:pt>
    <dgm:pt modelId="{1E600FDB-5E7B-467B-8B01-BAEE2360272C}" type="parTrans" cxnId="{82E1BF5E-4819-46CA-A248-1C2CBFB689A7}">
      <dgm:prSet/>
      <dgm:spPr/>
      <dgm:t>
        <a:bodyPr/>
        <a:lstStyle/>
        <a:p>
          <a:endParaRPr lang="sv-SE"/>
        </a:p>
      </dgm:t>
    </dgm:pt>
    <dgm:pt modelId="{E488F6EB-3DBF-4274-BD8F-26E91F3548F8}" type="sibTrans" cxnId="{82E1BF5E-4819-46CA-A248-1C2CBFB689A7}">
      <dgm:prSet/>
      <dgm:spPr/>
      <dgm:t>
        <a:bodyPr/>
        <a:lstStyle/>
        <a:p>
          <a:endParaRPr lang="sv-SE"/>
        </a:p>
      </dgm:t>
    </dgm:pt>
    <dgm:pt modelId="{1534F36B-2768-4DDC-BE62-49DC3977070C}">
      <dgm:prSet phldrT="[Text]" custT="1"/>
      <dgm:spPr/>
      <dgm:t>
        <a:bodyPr/>
        <a:lstStyle/>
        <a:p>
          <a:r>
            <a:rPr lang="sv-SE" sz="1600" dirty="0"/>
            <a:t>Vårdslös förseelse</a:t>
          </a:r>
        </a:p>
      </dgm:t>
    </dgm:pt>
    <dgm:pt modelId="{EFAEBDEB-63A8-4D4E-8485-1BE1704FF6B6}" type="parTrans" cxnId="{2998D367-058A-439F-8418-A62EF7EBB0F2}">
      <dgm:prSet/>
      <dgm:spPr/>
      <dgm:t>
        <a:bodyPr/>
        <a:lstStyle/>
        <a:p>
          <a:endParaRPr lang="sv-SE"/>
        </a:p>
      </dgm:t>
    </dgm:pt>
    <dgm:pt modelId="{C6AF556B-0E9A-4C9D-B0E0-B196429375B8}" type="sibTrans" cxnId="{2998D367-058A-439F-8418-A62EF7EBB0F2}">
      <dgm:prSet/>
      <dgm:spPr/>
      <dgm:t>
        <a:bodyPr/>
        <a:lstStyle/>
        <a:p>
          <a:endParaRPr lang="sv-SE"/>
        </a:p>
      </dgm:t>
    </dgm:pt>
    <dgm:pt modelId="{91BECD99-A09F-41B9-839A-F6407267833B}">
      <dgm:prSet phldrT="[Text]" custT="1"/>
      <dgm:spPr/>
      <dgm:t>
        <a:bodyPr/>
        <a:lstStyle/>
        <a:p>
          <a:r>
            <a:rPr lang="sv-SE" sz="1600" dirty="0"/>
            <a:t>Likgiltighet, bristande anpassningsförmåga.</a:t>
          </a:r>
        </a:p>
      </dgm:t>
    </dgm:pt>
    <dgm:pt modelId="{D09DADB6-FF46-4BA9-BF83-743CEDBC91B9}" type="parTrans" cxnId="{974A35A0-1767-40F2-8071-3C6FBC6B7AAF}">
      <dgm:prSet/>
      <dgm:spPr/>
      <dgm:t>
        <a:bodyPr/>
        <a:lstStyle/>
        <a:p>
          <a:endParaRPr lang="sv-SE"/>
        </a:p>
      </dgm:t>
    </dgm:pt>
    <dgm:pt modelId="{5239ED5C-17D9-4DA9-9BAF-98589C09B799}" type="sibTrans" cxnId="{974A35A0-1767-40F2-8071-3C6FBC6B7AAF}">
      <dgm:prSet/>
      <dgm:spPr/>
      <dgm:t>
        <a:bodyPr/>
        <a:lstStyle/>
        <a:p>
          <a:endParaRPr lang="sv-SE"/>
        </a:p>
      </dgm:t>
    </dgm:pt>
    <dgm:pt modelId="{9CCC00B1-6655-449E-BC67-C423EEF892EB}">
      <dgm:prSet phldrT="[Text]"/>
      <dgm:spPr/>
      <dgm:t>
        <a:bodyPr/>
        <a:lstStyle/>
        <a:p>
          <a:r>
            <a:rPr lang="sv-SE" dirty="0"/>
            <a:t>25 min</a:t>
          </a:r>
        </a:p>
      </dgm:t>
    </dgm:pt>
    <dgm:pt modelId="{931C6A04-6A66-4418-A53D-DC82B0C9C55F}" type="parTrans" cxnId="{1F002BEF-D8CE-4592-934C-6C60224213FB}">
      <dgm:prSet/>
      <dgm:spPr/>
      <dgm:t>
        <a:bodyPr/>
        <a:lstStyle/>
        <a:p>
          <a:endParaRPr lang="sv-SE"/>
        </a:p>
      </dgm:t>
    </dgm:pt>
    <dgm:pt modelId="{F9207E84-E82D-4935-B2BD-DDE68C229429}" type="sibTrans" cxnId="{1F002BEF-D8CE-4592-934C-6C60224213FB}">
      <dgm:prSet/>
      <dgm:spPr/>
      <dgm:t>
        <a:bodyPr/>
        <a:lstStyle/>
        <a:p>
          <a:endParaRPr lang="sv-SE"/>
        </a:p>
      </dgm:t>
    </dgm:pt>
    <dgm:pt modelId="{9275252F-5770-4A21-A0DB-98DF48A85A9B}">
      <dgm:prSet phldrT="[Text]" custT="1"/>
      <dgm:spPr/>
      <dgm:t>
        <a:bodyPr/>
        <a:lstStyle/>
        <a:p>
          <a:r>
            <a:rPr lang="sv-SE" sz="1600" dirty="0"/>
            <a:t>Våldsam eller obehärskad förseelse</a:t>
          </a:r>
        </a:p>
      </dgm:t>
    </dgm:pt>
    <dgm:pt modelId="{92749FD8-C735-4BEE-9813-F2EAC9F31CB1}" type="parTrans" cxnId="{47F1CDC4-E336-4596-950F-E09709D66B16}">
      <dgm:prSet/>
      <dgm:spPr/>
      <dgm:t>
        <a:bodyPr/>
        <a:lstStyle/>
        <a:p>
          <a:endParaRPr lang="sv-SE"/>
        </a:p>
      </dgm:t>
    </dgm:pt>
    <dgm:pt modelId="{1CAC1504-CEE9-477B-A320-C90351D94ED3}" type="sibTrans" cxnId="{47F1CDC4-E336-4596-950F-E09709D66B16}">
      <dgm:prSet/>
      <dgm:spPr/>
      <dgm:t>
        <a:bodyPr/>
        <a:lstStyle/>
        <a:p>
          <a:endParaRPr lang="sv-SE"/>
        </a:p>
      </dgm:t>
    </dgm:pt>
    <dgm:pt modelId="{85F1D1FC-3870-4FEB-8F7A-84729DAE37F7}">
      <dgm:prSet phldrT="[Text]" custT="1"/>
      <dgm:spPr/>
      <dgm:t>
        <a:bodyPr/>
        <a:lstStyle/>
        <a:p>
          <a:r>
            <a:rPr lang="sv-SE" sz="1600" dirty="0"/>
            <a:t>Långt utanför ramarna, med marginal har passerat förväntad kraft.</a:t>
          </a:r>
        </a:p>
      </dgm:t>
    </dgm:pt>
    <dgm:pt modelId="{D30CE1BA-532F-42EB-B893-A88A4846ADCE}" type="parTrans" cxnId="{B204D480-5EF6-4D64-9F00-DDF4666E4390}">
      <dgm:prSet/>
      <dgm:spPr/>
      <dgm:t>
        <a:bodyPr/>
        <a:lstStyle/>
        <a:p>
          <a:endParaRPr lang="sv-SE"/>
        </a:p>
      </dgm:t>
    </dgm:pt>
    <dgm:pt modelId="{DFFDF35C-1614-4FBE-9751-779F2AB90745}" type="sibTrans" cxnId="{B204D480-5EF6-4D64-9F00-DDF4666E4390}">
      <dgm:prSet/>
      <dgm:spPr/>
      <dgm:t>
        <a:bodyPr/>
        <a:lstStyle/>
        <a:p>
          <a:endParaRPr lang="sv-SE"/>
        </a:p>
      </dgm:t>
    </dgm:pt>
    <dgm:pt modelId="{C0CB69FC-48E5-40D9-9860-36653D17A515}">
      <dgm:prSet phldrT="[Text]" custT="1"/>
      <dgm:spPr/>
      <dgm:t>
        <a:bodyPr/>
        <a:lstStyle/>
        <a:p>
          <a:r>
            <a:rPr lang="sv-SE" sz="1600" dirty="0"/>
            <a:t>Tex möta upp en tackling med utsträckt klubba, inte anpassa sig i en </a:t>
          </a:r>
          <a:r>
            <a:rPr lang="sv-SE" sz="1600" dirty="0" err="1"/>
            <a:t>tacklingssituation</a:t>
          </a:r>
          <a:r>
            <a:rPr lang="sv-SE" sz="1600" dirty="0"/>
            <a:t>, utnyttja en motståndares dåliga läge, dålig timing i en tackling.</a:t>
          </a:r>
        </a:p>
      </dgm:t>
    </dgm:pt>
    <dgm:pt modelId="{12CFD7C6-894E-46F0-A39C-FCB78C0730CC}" type="parTrans" cxnId="{246C1CD6-FA59-4281-9427-CBA4B315C50A}">
      <dgm:prSet/>
      <dgm:spPr/>
      <dgm:t>
        <a:bodyPr/>
        <a:lstStyle/>
        <a:p>
          <a:endParaRPr lang="sv-SE"/>
        </a:p>
      </dgm:t>
    </dgm:pt>
    <dgm:pt modelId="{2600A425-E81B-460C-B2BB-C06D16AD1280}" type="sibTrans" cxnId="{246C1CD6-FA59-4281-9427-CBA4B315C50A}">
      <dgm:prSet/>
      <dgm:spPr/>
      <dgm:t>
        <a:bodyPr/>
        <a:lstStyle/>
        <a:p>
          <a:endParaRPr lang="sv-SE"/>
        </a:p>
      </dgm:t>
    </dgm:pt>
    <dgm:pt modelId="{8ACD3B94-6ADB-460A-B8E5-ED3525692AF7}">
      <dgm:prSet phldrT="[Text]" custT="1"/>
      <dgm:spPr/>
      <dgm:t>
        <a:bodyPr/>
        <a:lstStyle/>
        <a:p>
          <a:r>
            <a:rPr lang="sv-SE" sz="1600" dirty="0"/>
            <a:t>Tex hoppa och tackla i huvudet, stor kraft med klubban mot oskyddat område, slå ned alla i sin väg, frispel etc.</a:t>
          </a:r>
        </a:p>
      </dgm:t>
    </dgm:pt>
    <dgm:pt modelId="{652268FC-AD14-49CA-BEED-09D5B928AF7E}" type="parTrans" cxnId="{A114182D-E409-46BC-A4E4-FF0ABF643500}">
      <dgm:prSet/>
      <dgm:spPr/>
      <dgm:t>
        <a:bodyPr/>
        <a:lstStyle/>
        <a:p>
          <a:endParaRPr lang="sv-SE"/>
        </a:p>
      </dgm:t>
    </dgm:pt>
    <dgm:pt modelId="{118784A0-3B59-444B-B14F-C2764C1E1E6A}" type="sibTrans" cxnId="{A114182D-E409-46BC-A4E4-FF0ABF643500}">
      <dgm:prSet/>
      <dgm:spPr/>
      <dgm:t>
        <a:bodyPr/>
        <a:lstStyle/>
        <a:p>
          <a:endParaRPr lang="sv-SE"/>
        </a:p>
      </dgm:t>
    </dgm:pt>
    <dgm:pt modelId="{4B6A9845-62B9-45A6-A29E-42B99C20ABAD}" type="pres">
      <dgm:prSet presAssocID="{81323EC4-DD42-45F7-8320-5012EA026105}" presName="Name0" presStyleCnt="0">
        <dgm:presLayoutVars>
          <dgm:dir/>
          <dgm:animLvl val="lvl"/>
          <dgm:resizeHandles val="exact"/>
        </dgm:presLayoutVars>
      </dgm:prSet>
      <dgm:spPr/>
    </dgm:pt>
    <dgm:pt modelId="{C5BD6D1C-A57D-4052-9DB5-FBCC3525B63F}" type="pres">
      <dgm:prSet presAssocID="{5C72B2E5-6BDA-47F6-B915-E09D95C8345A}" presName="linNode" presStyleCnt="0"/>
      <dgm:spPr/>
    </dgm:pt>
    <dgm:pt modelId="{29A7034D-FA7F-4B30-BA52-5630F53485E6}" type="pres">
      <dgm:prSet presAssocID="{5C72B2E5-6BDA-47F6-B915-E09D95C8345A}" presName="parentText" presStyleLbl="node1" presStyleIdx="0" presStyleCnt="3" custLinFactNeighborY="-151">
        <dgm:presLayoutVars>
          <dgm:chMax val="1"/>
          <dgm:bulletEnabled val="1"/>
        </dgm:presLayoutVars>
      </dgm:prSet>
      <dgm:spPr/>
    </dgm:pt>
    <dgm:pt modelId="{17DDA321-1A7A-465F-854C-D944B59BA6F1}" type="pres">
      <dgm:prSet presAssocID="{5C72B2E5-6BDA-47F6-B915-E09D95C8345A}" presName="descendantText" presStyleLbl="alignAccFollowNode1" presStyleIdx="0" presStyleCnt="3">
        <dgm:presLayoutVars>
          <dgm:bulletEnabled val="1"/>
        </dgm:presLayoutVars>
      </dgm:prSet>
      <dgm:spPr/>
    </dgm:pt>
    <dgm:pt modelId="{3DC394D5-DA8E-4DB7-B87E-068EDA450F4A}" type="pres">
      <dgm:prSet presAssocID="{151B17EE-C868-41C7-B59B-BEF9014F9019}" presName="sp" presStyleCnt="0"/>
      <dgm:spPr/>
    </dgm:pt>
    <dgm:pt modelId="{2FB6574B-172E-42E0-9CD9-6866ED00606E}" type="pres">
      <dgm:prSet presAssocID="{3555F449-CAC7-479F-94D0-01A79AC35396}" presName="linNode" presStyleCnt="0"/>
      <dgm:spPr/>
    </dgm:pt>
    <dgm:pt modelId="{4CA84CB1-015F-4FB0-BE4E-E18A62539E72}" type="pres">
      <dgm:prSet presAssocID="{3555F449-CAC7-479F-94D0-01A79AC35396}" presName="parentText" presStyleLbl="node1" presStyleIdx="1" presStyleCnt="3">
        <dgm:presLayoutVars>
          <dgm:chMax val="1"/>
          <dgm:bulletEnabled val="1"/>
        </dgm:presLayoutVars>
      </dgm:prSet>
      <dgm:spPr/>
    </dgm:pt>
    <dgm:pt modelId="{E3828FC4-3C85-4188-BCA6-E4EA6C04CC35}" type="pres">
      <dgm:prSet presAssocID="{3555F449-CAC7-479F-94D0-01A79AC35396}" presName="descendantText" presStyleLbl="alignAccFollowNode1" presStyleIdx="1" presStyleCnt="3" custScaleY="107240">
        <dgm:presLayoutVars>
          <dgm:bulletEnabled val="1"/>
        </dgm:presLayoutVars>
      </dgm:prSet>
      <dgm:spPr/>
    </dgm:pt>
    <dgm:pt modelId="{A9ACDD5E-EF29-4AD7-8B2B-5C3501E8A990}" type="pres">
      <dgm:prSet presAssocID="{E488F6EB-3DBF-4274-BD8F-26E91F3548F8}" presName="sp" presStyleCnt="0"/>
      <dgm:spPr/>
    </dgm:pt>
    <dgm:pt modelId="{911D9D40-F628-4BD5-A404-8AE5A543A32F}" type="pres">
      <dgm:prSet presAssocID="{9CCC00B1-6655-449E-BC67-C423EEF892EB}" presName="linNode" presStyleCnt="0"/>
      <dgm:spPr/>
    </dgm:pt>
    <dgm:pt modelId="{1234BF3D-9BF0-4F16-B47E-E14CF58A0995}" type="pres">
      <dgm:prSet presAssocID="{9CCC00B1-6655-449E-BC67-C423EEF892EB}" presName="parentText" presStyleLbl="node1" presStyleIdx="2" presStyleCnt="3">
        <dgm:presLayoutVars>
          <dgm:chMax val="1"/>
          <dgm:bulletEnabled val="1"/>
        </dgm:presLayoutVars>
      </dgm:prSet>
      <dgm:spPr/>
    </dgm:pt>
    <dgm:pt modelId="{66BA0DCF-1756-44B9-9F3C-AC4E7C9D11F1}" type="pres">
      <dgm:prSet presAssocID="{9CCC00B1-6655-449E-BC67-C423EEF892EB}" presName="descendantText" presStyleLbl="alignAccFollowNode1" presStyleIdx="2" presStyleCnt="3">
        <dgm:presLayoutVars>
          <dgm:bulletEnabled val="1"/>
        </dgm:presLayoutVars>
      </dgm:prSet>
      <dgm:spPr/>
    </dgm:pt>
  </dgm:ptLst>
  <dgm:cxnLst>
    <dgm:cxn modelId="{32164101-06F3-4711-8C89-D087BD7696A4}" srcId="{81323EC4-DD42-45F7-8320-5012EA026105}" destId="{5C72B2E5-6BDA-47F6-B915-E09D95C8345A}" srcOrd="0" destOrd="0" parTransId="{29DE0BD0-95B1-47C3-9F14-D76D46D2A4B9}" sibTransId="{151B17EE-C868-41C7-B59B-BEF9014F9019}"/>
    <dgm:cxn modelId="{F535AD10-DFFE-4938-A504-8B42C47BA6BE}" type="presOf" srcId="{3555F449-CAC7-479F-94D0-01A79AC35396}" destId="{4CA84CB1-015F-4FB0-BE4E-E18A62539E72}" srcOrd="0" destOrd="0" presId="urn:microsoft.com/office/officeart/2005/8/layout/vList5"/>
    <dgm:cxn modelId="{44281C22-E951-44F8-B530-0D69F1DCF686}" type="presOf" srcId="{408A7B89-DFA6-445F-8DB1-4A03A00A5193}" destId="{17DDA321-1A7A-465F-854C-D944B59BA6F1}" srcOrd="0" destOrd="0" presId="urn:microsoft.com/office/officeart/2005/8/layout/vList5"/>
    <dgm:cxn modelId="{A114182D-E409-46BC-A4E4-FF0ABF643500}" srcId="{85F1D1FC-3870-4FEB-8F7A-84729DAE37F7}" destId="{8ACD3B94-6ADB-460A-B8E5-ED3525692AF7}" srcOrd="0" destOrd="0" parTransId="{652268FC-AD14-49CA-BEED-09D5B928AF7E}" sibTransId="{118784A0-3B59-444B-B14F-C2764C1E1E6A}"/>
    <dgm:cxn modelId="{30F0672D-6DD8-438D-BFE9-4AEF1EE21A02}" srcId="{5C72B2E5-6BDA-47F6-B915-E09D95C8345A}" destId="{F169C7FC-619D-4EB4-B0BD-B509AC4D139D}" srcOrd="1" destOrd="0" parTransId="{480F9170-CEAB-400C-9014-BC3606D1E05F}" sibTransId="{9DAA6568-B9F4-4B6B-9572-7E2D25A9072F}"/>
    <dgm:cxn modelId="{82E1BF5E-4819-46CA-A248-1C2CBFB689A7}" srcId="{81323EC4-DD42-45F7-8320-5012EA026105}" destId="{3555F449-CAC7-479F-94D0-01A79AC35396}" srcOrd="1" destOrd="0" parTransId="{1E600FDB-5E7B-467B-8B01-BAEE2360272C}" sibTransId="{E488F6EB-3DBF-4274-BD8F-26E91F3548F8}"/>
    <dgm:cxn modelId="{2998D367-058A-439F-8418-A62EF7EBB0F2}" srcId="{3555F449-CAC7-479F-94D0-01A79AC35396}" destId="{1534F36B-2768-4DDC-BE62-49DC3977070C}" srcOrd="0" destOrd="0" parTransId="{EFAEBDEB-63A8-4D4E-8485-1BE1704FF6B6}" sibTransId="{C6AF556B-0E9A-4C9D-B0E0-B196429375B8}"/>
    <dgm:cxn modelId="{2B27324F-C618-4114-B8E8-561ABD1773A9}" type="presOf" srcId="{8ACD3B94-6ADB-460A-B8E5-ED3525692AF7}" destId="{66BA0DCF-1756-44B9-9F3C-AC4E7C9D11F1}" srcOrd="0" destOrd="2" presId="urn:microsoft.com/office/officeart/2005/8/layout/vList5"/>
    <dgm:cxn modelId="{B204D480-5EF6-4D64-9F00-DDF4666E4390}" srcId="{9CCC00B1-6655-449E-BC67-C423EEF892EB}" destId="{85F1D1FC-3870-4FEB-8F7A-84729DAE37F7}" srcOrd="1" destOrd="0" parTransId="{D30CE1BA-532F-42EB-B893-A88A4846ADCE}" sibTransId="{DFFDF35C-1614-4FBE-9751-779F2AB90745}"/>
    <dgm:cxn modelId="{BB9CF19D-F0B5-45FE-B4A3-29144C4733CC}" type="presOf" srcId="{1534F36B-2768-4DDC-BE62-49DC3977070C}" destId="{E3828FC4-3C85-4188-BCA6-E4EA6C04CC35}" srcOrd="0" destOrd="0" presId="urn:microsoft.com/office/officeart/2005/8/layout/vList5"/>
    <dgm:cxn modelId="{DAD18A9F-1015-4218-8C3E-E51D00DD7522}" type="presOf" srcId="{81323EC4-DD42-45F7-8320-5012EA026105}" destId="{4B6A9845-62B9-45A6-A29E-42B99C20ABAD}" srcOrd="0" destOrd="0" presId="urn:microsoft.com/office/officeart/2005/8/layout/vList5"/>
    <dgm:cxn modelId="{974A35A0-1767-40F2-8071-3C6FBC6B7AAF}" srcId="{3555F449-CAC7-479F-94D0-01A79AC35396}" destId="{91BECD99-A09F-41B9-839A-F6407267833B}" srcOrd="1" destOrd="0" parTransId="{D09DADB6-FF46-4BA9-BF83-743CEDBC91B9}" sibTransId="{5239ED5C-17D9-4DA9-9BAF-98589C09B799}"/>
    <dgm:cxn modelId="{C0ACF7B2-848F-4AE6-A98A-F75342D06F00}" type="presOf" srcId="{91BECD99-A09F-41B9-839A-F6407267833B}" destId="{E3828FC4-3C85-4188-BCA6-E4EA6C04CC35}" srcOrd="0" destOrd="1" presId="urn:microsoft.com/office/officeart/2005/8/layout/vList5"/>
    <dgm:cxn modelId="{47F1CDC4-E336-4596-950F-E09709D66B16}" srcId="{9CCC00B1-6655-449E-BC67-C423EEF892EB}" destId="{9275252F-5770-4A21-A0DB-98DF48A85A9B}" srcOrd="0" destOrd="0" parTransId="{92749FD8-C735-4BEE-9813-F2EAC9F31CB1}" sibTransId="{1CAC1504-CEE9-477B-A320-C90351D94ED3}"/>
    <dgm:cxn modelId="{C261DDD1-4CC8-47FC-A5C0-3DDCBD8C78C8}" srcId="{5C72B2E5-6BDA-47F6-B915-E09D95C8345A}" destId="{408A7B89-DFA6-445F-8DB1-4A03A00A5193}" srcOrd="0" destOrd="0" parTransId="{6272E95F-9180-4300-B960-8CBA4E4D0360}" sibTransId="{2408BC9C-F774-47A2-B20A-715F7B7A6847}"/>
    <dgm:cxn modelId="{246C1CD6-FA59-4281-9427-CBA4B315C50A}" srcId="{91BECD99-A09F-41B9-839A-F6407267833B}" destId="{C0CB69FC-48E5-40D9-9860-36653D17A515}" srcOrd="0" destOrd="0" parTransId="{12CFD7C6-894E-46F0-A39C-FCB78C0730CC}" sibTransId="{2600A425-E81B-460C-B2BB-C06D16AD1280}"/>
    <dgm:cxn modelId="{7F6BF6DC-FF58-410A-B35A-BCE74B20A6B5}" type="presOf" srcId="{9CCC00B1-6655-449E-BC67-C423EEF892EB}" destId="{1234BF3D-9BF0-4F16-B47E-E14CF58A0995}" srcOrd="0" destOrd="0" presId="urn:microsoft.com/office/officeart/2005/8/layout/vList5"/>
    <dgm:cxn modelId="{1C6AA0DD-CB92-4CC1-BB76-6C11782C5245}" type="presOf" srcId="{C0CB69FC-48E5-40D9-9860-36653D17A515}" destId="{E3828FC4-3C85-4188-BCA6-E4EA6C04CC35}" srcOrd="0" destOrd="2" presId="urn:microsoft.com/office/officeart/2005/8/layout/vList5"/>
    <dgm:cxn modelId="{7E0A75E0-51DB-4083-B3A0-0E6C612F2439}" type="presOf" srcId="{85F1D1FC-3870-4FEB-8F7A-84729DAE37F7}" destId="{66BA0DCF-1756-44B9-9F3C-AC4E7C9D11F1}" srcOrd="0" destOrd="1" presId="urn:microsoft.com/office/officeart/2005/8/layout/vList5"/>
    <dgm:cxn modelId="{118B18E6-C6CA-45EC-85D5-0DF09EA580C7}" type="presOf" srcId="{F169C7FC-619D-4EB4-B0BD-B509AC4D139D}" destId="{17DDA321-1A7A-465F-854C-D944B59BA6F1}" srcOrd="0" destOrd="1" presId="urn:microsoft.com/office/officeart/2005/8/layout/vList5"/>
    <dgm:cxn modelId="{1F002BEF-D8CE-4592-934C-6C60224213FB}" srcId="{81323EC4-DD42-45F7-8320-5012EA026105}" destId="{9CCC00B1-6655-449E-BC67-C423EEF892EB}" srcOrd="2" destOrd="0" parTransId="{931C6A04-6A66-4418-A53D-DC82B0C9C55F}" sibTransId="{F9207E84-E82D-4935-B2BD-DDE68C229429}"/>
    <dgm:cxn modelId="{C7C510F1-8036-4A85-8FEA-D040FED9033F}" type="presOf" srcId="{9275252F-5770-4A21-A0DB-98DF48A85A9B}" destId="{66BA0DCF-1756-44B9-9F3C-AC4E7C9D11F1}" srcOrd="0" destOrd="0" presId="urn:microsoft.com/office/officeart/2005/8/layout/vList5"/>
    <dgm:cxn modelId="{48F954FC-C4DE-4205-967B-63F05797294B}" type="presOf" srcId="{5C72B2E5-6BDA-47F6-B915-E09D95C8345A}" destId="{29A7034D-FA7F-4B30-BA52-5630F53485E6}" srcOrd="0" destOrd="0" presId="urn:microsoft.com/office/officeart/2005/8/layout/vList5"/>
    <dgm:cxn modelId="{2D6BA765-38ED-49F1-AF8C-B4AC5B0E8C48}" type="presParOf" srcId="{4B6A9845-62B9-45A6-A29E-42B99C20ABAD}" destId="{C5BD6D1C-A57D-4052-9DB5-FBCC3525B63F}" srcOrd="0" destOrd="0" presId="urn:microsoft.com/office/officeart/2005/8/layout/vList5"/>
    <dgm:cxn modelId="{6AA300D7-4388-458B-B38D-AEB34155B5EE}" type="presParOf" srcId="{C5BD6D1C-A57D-4052-9DB5-FBCC3525B63F}" destId="{29A7034D-FA7F-4B30-BA52-5630F53485E6}" srcOrd="0" destOrd="0" presId="urn:microsoft.com/office/officeart/2005/8/layout/vList5"/>
    <dgm:cxn modelId="{788968BA-DB30-43C3-864F-450D97196AA5}" type="presParOf" srcId="{C5BD6D1C-A57D-4052-9DB5-FBCC3525B63F}" destId="{17DDA321-1A7A-465F-854C-D944B59BA6F1}" srcOrd="1" destOrd="0" presId="urn:microsoft.com/office/officeart/2005/8/layout/vList5"/>
    <dgm:cxn modelId="{34A8C653-33A4-4DD3-9AC0-EF850C92CAC9}" type="presParOf" srcId="{4B6A9845-62B9-45A6-A29E-42B99C20ABAD}" destId="{3DC394D5-DA8E-4DB7-B87E-068EDA450F4A}" srcOrd="1" destOrd="0" presId="urn:microsoft.com/office/officeart/2005/8/layout/vList5"/>
    <dgm:cxn modelId="{23138B54-355E-4BDD-81A6-906AB464BB0D}" type="presParOf" srcId="{4B6A9845-62B9-45A6-A29E-42B99C20ABAD}" destId="{2FB6574B-172E-42E0-9CD9-6866ED00606E}" srcOrd="2" destOrd="0" presId="urn:microsoft.com/office/officeart/2005/8/layout/vList5"/>
    <dgm:cxn modelId="{60A941A4-5513-469B-9A16-DEE4362A1081}" type="presParOf" srcId="{2FB6574B-172E-42E0-9CD9-6866ED00606E}" destId="{4CA84CB1-015F-4FB0-BE4E-E18A62539E72}" srcOrd="0" destOrd="0" presId="urn:microsoft.com/office/officeart/2005/8/layout/vList5"/>
    <dgm:cxn modelId="{B0614F6E-BA22-487E-AAB7-CCE7E0567E5E}" type="presParOf" srcId="{2FB6574B-172E-42E0-9CD9-6866ED00606E}" destId="{E3828FC4-3C85-4188-BCA6-E4EA6C04CC35}" srcOrd="1" destOrd="0" presId="urn:microsoft.com/office/officeart/2005/8/layout/vList5"/>
    <dgm:cxn modelId="{5F6BE29D-E0F6-4326-B6DB-0F6DE47914CC}" type="presParOf" srcId="{4B6A9845-62B9-45A6-A29E-42B99C20ABAD}" destId="{A9ACDD5E-EF29-4AD7-8B2B-5C3501E8A990}" srcOrd="3" destOrd="0" presId="urn:microsoft.com/office/officeart/2005/8/layout/vList5"/>
    <dgm:cxn modelId="{EA20F2A4-88C0-48DF-958E-BC489B78B160}" type="presParOf" srcId="{4B6A9845-62B9-45A6-A29E-42B99C20ABAD}" destId="{911D9D40-F628-4BD5-A404-8AE5A543A32F}" srcOrd="4" destOrd="0" presId="urn:microsoft.com/office/officeart/2005/8/layout/vList5"/>
    <dgm:cxn modelId="{F1B4B8C8-4845-4265-91C9-2D51C9C5DE56}" type="presParOf" srcId="{911D9D40-F628-4BD5-A404-8AE5A543A32F}" destId="{1234BF3D-9BF0-4F16-B47E-E14CF58A0995}" srcOrd="0" destOrd="0" presId="urn:microsoft.com/office/officeart/2005/8/layout/vList5"/>
    <dgm:cxn modelId="{8856372A-AFBB-4E99-9ECA-80A3319B423E}" type="presParOf" srcId="{911D9D40-F628-4BD5-A404-8AE5A543A32F}" destId="{66BA0DCF-1756-44B9-9F3C-AC4E7C9D11F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DA321-1A7A-465F-854C-D944B59BA6F1}">
      <dsp:nvSpPr>
        <dsp:cNvPr id="0" name=""/>
        <dsp:cNvSpPr/>
      </dsp:nvSpPr>
      <dsp:spPr>
        <a:xfrm rot="5400000">
          <a:off x="4483662" y="-1568174"/>
          <a:ext cx="1383514" cy="48709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sv-SE" sz="1600" kern="1200" dirty="0"/>
            <a:t>Normal förseelse.</a:t>
          </a:r>
        </a:p>
        <a:p>
          <a:pPr marL="171450" lvl="1" indent="-171450" algn="l" defTabSz="711200">
            <a:lnSpc>
              <a:spcPct val="90000"/>
            </a:lnSpc>
            <a:spcBef>
              <a:spcPct val="0"/>
            </a:spcBef>
            <a:spcAft>
              <a:spcPct val="15000"/>
            </a:spcAft>
            <a:buChar char="•"/>
          </a:pPr>
          <a:r>
            <a:rPr lang="sv-SE" sz="1600" kern="1200" dirty="0"/>
            <a:t>Förväntad nivå av regelbrott när spelare tänjer på regler.</a:t>
          </a:r>
        </a:p>
      </dsp:txBody>
      <dsp:txXfrm rot="-5400000">
        <a:off x="2739928" y="243098"/>
        <a:ext cx="4803445" cy="1248438"/>
      </dsp:txXfrm>
    </dsp:sp>
    <dsp:sp modelId="{29A7034D-FA7F-4B30-BA52-5630F53485E6}">
      <dsp:nvSpPr>
        <dsp:cNvPr id="0" name=""/>
        <dsp:cNvSpPr/>
      </dsp:nvSpPr>
      <dsp:spPr>
        <a:xfrm>
          <a:off x="0" y="8"/>
          <a:ext cx="2739928" cy="17293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sv-SE" sz="5900" kern="1200" dirty="0"/>
            <a:t>2 min</a:t>
          </a:r>
        </a:p>
      </dsp:txBody>
      <dsp:txXfrm>
        <a:off x="84422" y="84430"/>
        <a:ext cx="2571084" cy="1560549"/>
      </dsp:txXfrm>
    </dsp:sp>
    <dsp:sp modelId="{E3828FC4-3C85-4188-BCA6-E4EA6C04CC35}">
      <dsp:nvSpPr>
        <dsp:cNvPr id="0" name=""/>
        <dsp:cNvSpPr/>
      </dsp:nvSpPr>
      <dsp:spPr>
        <a:xfrm rot="5400000">
          <a:off x="4433579" y="247688"/>
          <a:ext cx="1483681" cy="48709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sv-SE" sz="1600" kern="1200" dirty="0"/>
            <a:t>Vårdslös förseelse</a:t>
          </a:r>
        </a:p>
        <a:p>
          <a:pPr marL="171450" lvl="1" indent="-171450" algn="l" defTabSz="711200">
            <a:lnSpc>
              <a:spcPct val="90000"/>
            </a:lnSpc>
            <a:spcBef>
              <a:spcPct val="0"/>
            </a:spcBef>
            <a:spcAft>
              <a:spcPct val="15000"/>
            </a:spcAft>
            <a:buChar char="•"/>
          </a:pPr>
          <a:r>
            <a:rPr lang="sv-SE" sz="1600" kern="1200" dirty="0"/>
            <a:t>Likgiltighet, bristande anpassningsförmåga.</a:t>
          </a:r>
        </a:p>
        <a:p>
          <a:pPr marL="342900" lvl="2" indent="-171450" algn="l" defTabSz="711200">
            <a:lnSpc>
              <a:spcPct val="90000"/>
            </a:lnSpc>
            <a:spcBef>
              <a:spcPct val="0"/>
            </a:spcBef>
            <a:spcAft>
              <a:spcPct val="15000"/>
            </a:spcAft>
            <a:buChar char="•"/>
          </a:pPr>
          <a:r>
            <a:rPr lang="sv-SE" sz="1600" kern="1200" dirty="0"/>
            <a:t>Tex möta upp en tackling med utsträckt klubba, inte anpassa sig i en </a:t>
          </a:r>
          <a:r>
            <a:rPr lang="sv-SE" sz="1600" kern="1200" dirty="0" err="1"/>
            <a:t>tacklingssituation</a:t>
          </a:r>
          <a:r>
            <a:rPr lang="sv-SE" sz="1600" kern="1200" dirty="0"/>
            <a:t>, utnyttja en motståndares dåliga läge, dålig timing i en tackling.</a:t>
          </a:r>
        </a:p>
      </dsp:txBody>
      <dsp:txXfrm rot="-5400000">
        <a:off x="2739929" y="2013766"/>
        <a:ext cx="4798556" cy="1338827"/>
      </dsp:txXfrm>
    </dsp:sp>
    <dsp:sp modelId="{4CA84CB1-015F-4FB0-BE4E-E18A62539E72}">
      <dsp:nvSpPr>
        <dsp:cNvPr id="0" name=""/>
        <dsp:cNvSpPr/>
      </dsp:nvSpPr>
      <dsp:spPr>
        <a:xfrm>
          <a:off x="0" y="1818483"/>
          <a:ext cx="2739928" cy="17293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sv-SE" sz="5900" kern="1200" dirty="0"/>
            <a:t>5 min</a:t>
          </a:r>
        </a:p>
      </dsp:txBody>
      <dsp:txXfrm>
        <a:off x="84422" y="1902905"/>
        <a:ext cx="2571084" cy="1560549"/>
      </dsp:txXfrm>
    </dsp:sp>
    <dsp:sp modelId="{66BA0DCF-1756-44B9-9F3C-AC4E7C9D11F1}">
      <dsp:nvSpPr>
        <dsp:cNvPr id="0" name=""/>
        <dsp:cNvSpPr/>
      </dsp:nvSpPr>
      <dsp:spPr>
        <a:xfrm rot="5400000">
          <a:off x="4483662" y="2063551"/>
          <a:ext cx="1383514" cy="48709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sv-SE" sz="1600" kern="1200" dirty="0"/>
            <a:t>Våldsam eller obehärskad förseelse</a:t>
          </a:r>
        </a:p>
        <a:p>
          <a:pPr marL="171450" lvl="1" indent="-171450" algn="l" defTabSz="711200">
            <a:lnSpc>
              <a:spcPct val="90000"/>
            </a:lnSpc>
            <a:spcBef>
              <a:spcPct val="0"/>
            </a:spcBef>
            <a:spcAft>
              <a:spcPct val="15000"/>
            </a:spcAft>
            <a:buChar char="•"/>
          </a:pPr>
          <a:r>
            <a:rPr lang="sv-SE" sz="1600" kern="1200" dirty="0"/>
            <a:t>Långt utanför ramarna, med marginal har passerat förväntad kraft.</a:t>
          </a:r>
        </a:p>
        <a:p>
          <a:pPr marL="342900" lvl="2" indent="-171450" algn="l" defTabSz="711200">
            <a:lnSpc>
              <a:spcPct val="90000"/>
            </a:lnSpc>
            <a:spcBef>
              <a:spcPct val="0"/>
            </a:spcBef>
            <a:spcAft>
              <a:spcPct val="15000"/>
            </a:spcAft>
            <a:buChar char="•"/>
          </a:pPr>
          <a:r>
            <a:rPr lang="sv-SE" sz="1600" kern="1200" dirty="0"/>
            <a:t>Tex hoppa och tackla i huvudet, stor kraft med klubban mot oskyddat område, slå ned alla i sin väg, frispel etc.</a:t>
          </a:r>
        </a:p>
      </dsp:txBody>
      <dsp:txXfrm rot="-5400000">
        <a:off x="2739928" y="3874823"/>
        <a:ext cx="4803445" cy="1248438"/>
      </dsp:txXfrm>
    </dsp:sp>
    <dsp:sp modelId="{1234BF3D-9BF0-4F16-B47E-E14CF58A0995}">
      <dsp:nvSpPr>
        <dsp:cNvPr id="0" name=""/>
        <dsp:cNvSpPr/>
      </dsp:nvSpPr>
      <dsp:spPr>
        <a:xfrm>
          <a:off x="0" y="3634346"/>
          <a:ext cx="2739928" cy="17293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sv-SE" sz="5900" kern="1200" dirty="0"/>
            <a:t>25 min</a:t>
          </a:r>
        </a:p>
      </dsp:txBody>
      <dsp:txXfrm>
        <a:off x="84422" y="3718768"/>
        <a:ext cx="2571084" cy="15605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12CBC11-5D5F-487C-BB24-DA617463DF59}" type="datetimeFigureOut">
              <a:rPr lang="sv-SE" smtClean="0"/>
              <a:t>2019-09-10</a:t>
            </a:fld>
            <a:endParaRPr lang="sv-SE"/>
          </a:p>
        </p:txBody>
      </p:sp>
      <p:sp>
        <p:nvSpPr>
          <p:cNvPr id="4" name="Platshållare för bildobjekt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1663AC-5EDB-409E-BD66-96461C4B6A56}" type="slidenum">
              <a:rPr lang="sv-SE" smtClean="0"/>
              <a:t>‹#›</a:t>
            </a:fld>
            <a:endParaRPr lang="sv-SE"/>
          </a:p>
        </p:txBody>
      </p:sp>
    </p:spTree>
    <p:extLst>
      <p:ext uri="{BB962C8B-B14F-4D97-AF65-F5344CB8AC3E}">
        <p14:creationId xmlns:p14="http://schemas.microsoft.com/office/powerpoint/2010/main" val="2659523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8</a:t>
            </a:fld>
            <a:endParaRPr lang="sv-SE"/>
          </a:p>
        </p:txBody>
      </p:sp>
    </p:spTree>
    <p:extLst>
      <p:ext uri="{BB962C8B-B14F-4D97-AF65-F5344CB8AC3E}">
        <p14:creationId xmlns:p14="http://schemas.microsoft.com/office/powerpoint/2010/main" val="375189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17</a:t>
            </a:fld>
            <a:endParaRPr lang="sv-SE"/>
          </a:p>
        </p:txBody>
      </p:sp>
    </p:spTree>
    <p:extLst>
      <p:ext uri="{BB962C8B-B14F-4D97-AF65-F5344CB8AC3E}">
        <p14:creationId xmlns:p14="http://schemas.microsoft.com/office/powerpoint/2010/main" val="120615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18</a:t>
            </a:fld>
            <a:endParaRPr lang="sv-SE"/>
          </a:p>
        </p:txBody>
      </p:sp>
    </p:spTree>
    <p:extLst>
      <p:ext uri="{BB962C8B-B14F-4D97-AF65-F5344CB8AC3E}">
        <p14:creationId xmlns:p14="http://schemas.microsoft.com/office/powerpoint/2010/main" val="1467509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19</a:t>
            </a:fld>
            <a:endParaRPr lang="sv-SE"/>
          </a:p>
        </p:txBody>
      </p:sp>
    </p:spTree>
    <p:extLst>
      <p:ext uri="{BB962C8B-B14F-4D97-AF65-F5344CB8AC3E}">
        <p14:creationId xmlns:p14="http://schemas.microsoft.com/office/powerpoint/2010/main" val="147160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20</a:t>
            </a:fld>
            <a:endParaRPr lang="sv-SE"/>
          </a:p>
        </p:txBody>
      </p:sp>
    </p:spTree>
    <p:extLst>
      <p:ext uri="{BB962C8B-B14F-4D97-AF65-F5344CB8AC3E}">
        <p14:creationId xmlns:p14="http://schemas.microsoft.com/office/powerpoint/2010/main" val="2597368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21</a:t>
            </a:fld>
            <a:endParaRPr lang="sv-SE"/>
          </a:p>
        </p:txBody>
      </p:sp>
    </p:spTree>
    <p:extLst>
      <p:ext uri="{BB962C8B-B14F-4D97-AF65-F5344CB8AC3E}">
        <p14:creationId xmlns:p14="http://schemas.microsoft.com/office/powerpoint/2010/main" val="173206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22</a:t>
            </a:fld>
            <a:endParaRPr lang="sv-SE"/>
          </a:p>
        </p:txBody>
      </p:sp>
    </p:spTree>
    <p:extLst>
      <p:ext uri="{BB962C8B-B14F-4D97-AF65-F5344CB8AC3E}">
        <p14:creationId xmlns:p14="http://schemas.microsoft.com/office/powerpoint/2010/main" val="1362715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23</a:t>
            </a:fld>
            <a:endParaRPr lang="sv-SE"/>
          </a:p>
        </p:txBody>
      </p:sp>
    </p:spTree>
    <p:extLst>
      <p:ext uri="{BB962C8B-B14F-4D97-AF65-F5344CB8AC3E}">
        <p14:creationId xmlns:p14="http://schemas.microsoft.com/office/powerpoint/2010/main" val="1286364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25</a:t>
            </a:fld>
            <a:endParaRPr lang="sv-SE"/>
          </a:p>
        </p:txBody>
      </p:sp>
    </p:spTree>
    <p:extLst>
      <p:ext uri="{BB962C8B-B14F-4D97-AF65-F5344CB8AC3E}">
        <p14:creationId xmlns:p14="http://schemas.microsoft.com/office/powerpoint/2010/main" val="4258413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26</a:t>
            </a:fld>
            <a:endParaRPr lang="sv-SE"/>
          </a:p>
        </p:txBody>
      </p:sp>
    </p:spTree>
    <p:extLst>
      <p:ext uri="{BB962C8B-B14F-4D97-AF65-F5344CB8AC3E}">
        <p14:creationId xmlns:p14="http://schemas.microsoft.com/office/powerpoint/2010/main" val="972472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27</a:t>
            </a:fld>
            <a:endParaRPr lang="sv-SE"/>
          </a:p>
        </p:txBody>
      </p:sp>
    </p:spTree>
    <p:extLst>
      <p:ext uri="{BB962C8B-B14F-4D97-AF65-F5344CB8AC3E}">
        <p14:creationId xmlns:p14="http://schemas.microsoft.com/office/powerpoint/2010/main" val="267600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9</a:t>
            </a:fld>
            <a:endParaRPr lang="sv-SE"/>
          </a:p>
        </p:txBody>
      </p:sp>
    </p:spTree>
    <p:extLst>
      <p:ext uri="{BB962C8B-B14F-4D97-AF65-F5344CB8AC3E}">
        <p14:creationId xmlns:p14="http://schemas.microsoft.com/office/powerpoint/2010/main" val="5779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28</a:t>
            </a:fld>
            <a:endParaRPr lang="sv-SE"/>
          </a:p>
        </p:txBody>
      </p:sp>
    </p:spTree>
    <p:extLst>
      <p:ext uri="{BB962C8B-B14F-4D97-AF65-F5344CB8AC3E}">
        <p14:creationId xmlns:p14="http://schemas.microsoft.com/office/powerpoint/2010/main" val="4164779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29</a:t>
            </a:fld>
            <a:endParaRPr lang="sv-SE"/>
          </a:p>
        </p:txBody>
      </p:sp>
    </p:spTree>
    <p:extLst>
      <p:ext uri="{BB962C8B-B14F-4D97-AF65-F5344CB8AC3E}">
        <p14:creationId xmlns:p14="http://schemas.microsoft.com/office/powerpoint/2010/main" val="3857511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30</a:t>
            </a:fld>
            <a:endParaRPr lang="sv-SE"/>
          </a:p>
        </p:txBody>
      </p:sp>
    </p:spTree>
    <p:extLst>
      <p:ext uri="{BB962C8B-B14F-4D97-AF65-F5344CB8AC3E}">
        <p14:creationId xmlns:p14="http://schemas.microsoft.com/office/powerpoint/2010/main" val="1395275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31</a:t>
            </a:fld>
            <a:endParaRPr lang="sv-SE"/>
          </a:p>
        </p:txBody>
      </p:sp>
    </p:spTree>
    <p:extLst>
      <p:ext uri="{BB962C8B-B14F-4D97-AF65-F5344CB8AC3E}">
        <p14:creationId xmlns:p14="http://schemas.microsoft.com/office/powerpoint/2010/main" val="1581668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32</a:t>
            </a:fld>
            <a:endParaRPr lang="sv-SE"/>
          </a:p>
        </p:txBody>
      </p:sp>
    </p:spTree>
    <p:extLst>
      <p:ext uri="{BB962C8B-B14F-4D97-AF65-F5344CB8AC3E}">
        <p14:creationId xmlns:p14="http://schemas.microsoft.com/office/powerpoint/2010/main" val="972772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33</a:t>
            </a:fld>
            <a:endParaRPr lang="sv-SE"/>
          </a:p>
        </p:txBody>
      </p:sp>
    </p:spTree>
    <p:extLst>
      <p:ext uri="{BB962C8B-B14F-4D97-AF65-F5344CB8AC3E}">
        <p14:creationId xmlns:p14="http://schemas.microsoft.com/office/powerpoint/2010/main" val="1899834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34</a:t>
            </a:fld>
            <a:endParaRPr lang="sv-SE"/>
          </a:p>
        </p:txBody>
      </p:sp>
    </p:spTree>
    <p:extLst>
      <p:ext uri="{BB962C8B-B14F-4D97-AF65-F5344CB8AC3E}">
        <p14:creationId xmlns:p14="http://schemas.microsoft.com/office/powerpoint/2010/main" val="3525522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35</a:t>
            </a:fld>
            <a:endParaRPr lang="sv-SE"/>
          </a:p>
        </p:txBody>
      </p:sp>
    </p:spTree>
    <p:extLst>
      <p:ext uri="{BB962C8B-B14F-4D97-AF65-F5344CB8AC3E}">
        <p14:creationId xmlns:p14="http://schemas.microsoft.com/office/powerpoint/2010/main" val="3089991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36</a:t>
            </a:fld>
            <a:endParaRPr lang="sv-SE"/>
          </a:p>
        </p:txBody>
      </p:sp>
    </p:spTree>
    <p:extLst>
      <p:ext uri="{BB962C8B-B14F-4D97-AF65-F5344CB8AC3E}">
        <p14:creationId xmlns:p14="http://schemas.microsoft.com/office/powerpoint/2010/main" val="3684460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37</a:t>
            </a:fld>
            <a:endParaRPr lang="sv-SE"/>
          </a:p>
        </p:txBody>
      </p:sp>
    </p:spTree>
    <p:extLst>
      <p:ext uri="{BB962C8B-B14F-4D97-AF65-F5344CB8AC3E}">
        <p14:creationId xmlns:p14="http://schemas.microsoft.com/office/powerpoint/2010/main" val="286966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10</a:t>
            </a:fld>
            <a:endParaRPr lang="sv-SE"/>
          </a:p>
        </p:txBody>
      </p:sp>
    </p:spTree>
    <p:extLst>
      <p:ext uri="{BB962C8B-B14F-4D97-AF65-F5344CB8AC3E}">
        <p14:creationId xmlns:p14="http://schemas.microsoft.com/office/powerpoint/2010/main" val="371659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38</a:t>
            </a:fld>
            <a:endParaRPr lang="sv-SE"/>
          </a:p>
        </p:txBody>
      </p:sp>
    </p:spTree>
    <p:extLst>
      <p:ext uri="{BB962C8B-B14F-4D97-AF65-F5344CB8AC3E}">
        <p14:creationId xmlns:p14="http://schemas.microsoft.com/office/powerpoint/2010/main" val="1160894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39</a:t>
            </a:fld>
            <a:endParaRPr lang="sv-SE"/>
          </a:p>
        </p:txBody>
      </p:sp>
    </p:spTree>
    <p:extLst>
      <p:ext uri="{BB962C8B-B14F-4D97-AF65-F5344CB8AC3E}">
        <p14:creationId xmlns:p14="http://schemas.microsoft.com/office/powerpoint/2010/main" val="2256254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40</a:t>
            </a:fld>
            <a:endParaRPr lang="sv-SE"/>
          </a:p>
        </p:txBody>
      </p:sp>
    </p:spTree>
    <p:extLst>
      <p:ext uri="{BB962C8B-B14F-4D97-AF65-F5344CB8AC3E}">
        <p14:creationId xmlns:p14="http://schemas.microsoft.com/office/powerpoint/2010/main" val="2851674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41</a:t>
            </a:fld>
            <a:endParaRPr lang="sv-SE"/>
          </a:p>
        </p:txBody>
      </p:sp>
    </p:spTree>
    <p:extLst>
      <p:ext uri="{BB962C8B-B14F-4D97-AF65-F5344CB8AC3E}">
        <p14:creationId xmlns:p14="http://schemas.microsoft.com/office/powerpoint/2010/main" val="519184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42</a:t>
            </a:fld>
            <a:endParaRPr lang="sv-SE"/>
          </a:p>
        </p:txBody>
      </p:sp>
    </p:spTree>
    <p:extLst>
      <p:ext uri="{BB962C8B-B14F-4D97-AF65-F5344CB8AC3E}">
        <p14:creationId xmlns:p14="http://schemas.microsoft.com/office/powerpoint/2010/main" val="3310406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43</a:t>
            </a:fld>
            <a:endParaRPr lang="sv-SE"/>
          </a:p>
        </p:txBody>
      </p:sp>
    </p:spTree>
    <p:extLst>
      <p:ext uri="{BB962C8B-B14F-4D97-AF65-F5344CB8AC3E}">
        <p14:creationId xmlns:p14="http://schemas.microsoft.com/office/powerpoint/2010/main" val="1764620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44</a:t>
            </a:fld>
            <a:endParaRPr lang="sv-SE"/>
          </a:p>
        </p:txBody>
      </p:sp>
    </p:spTree>
    <p:extLst>
      <p:ext uri="{BB962C8B-B14F-4D97-AF65-F5344CB8AC3E}">
        <p14:creationId xmlns:p14="http://schemas.microsoft.com/office/powerpoint/2010/main" val="364913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45</a:t>
            </a:fld>
            <a:endParaRPr lang="sv-SE"/>
          </a:p>
        </p:txBody>
      </p:sp>
    </p:spTree>
    <p:extLst>
      <p:ext uri="{BB962C8B-B14F-4D97-AF65-F5344CB8AC3E}">
        <p14:creationId xmlns:p14="http://schemas.microsoft.com/office/powerpoint/2010/main" val="13398441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46</a:t>
            </a:fld>
            <a:endParaRPr lang="sv-SE"/>
          </a:p>
        </p:txBody>
      </p:sp>
    </p:spTree>
    <p:extLst>
      <p:ext uri="{BB962C8B-B14F-4D97-AF65-F5344CB8AC3E}">
        <p14:creationId xmlns:p14="http://schemas.microsoft.com/office/powerpoint/2010/main" val="976270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47</a:t>
            </a:fld>
            <a:endParaRPr lang="sv-SE"/>
          </a:p>
        </p:txBody>
      </p:sp>
    </p:spTree>
    <p:extLst>
      <p:ext uri="{BB962C8B-B14F-4D97-AF65-F5344CB8AC3E}">
        <p14:creationId xmlns:p14="http://schemas.microsoft.com/office/powerpoint/2010/main" val="110984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11</a:t>
            </a:fld>
            <a:endParaRPr lang="sv-SE"/>
          </a:p>
        </p:txBody>
      </p:sp>
    </p:spTree>
    <p:extLst>
      <p:ext uri="{BB962C8B-B14F-4D97-AF65-F5344CB8AC3E}">
        <p14:creationId xmlns:p14="http://schemas.microsoft.com/office/powerpoint/2010/main" val="3729068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48</a:t>
            </a:fld>
            <a:endParaRPr lang="sv-SE"/>
          </a:p>
        </p:txBody>
      </p:sp>
    </p:spTree>
    <p:extLst>
      <p:ext uri="{BB962C8B-B14F-4D97-AF65-F5344CB8AC3E}">
        <p14:creationId xmlns:p14="http://schemas.microsoft.com/office/powerpoint/2010/main" val="4169806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49</a:t>
            </a:fld>
            <a:endParaRPr lang="sv-SE"/>
          </a:p>
        </p:txBody>
      </p:sp>
    </p:spTree>
    <p:extLst>
      <p:ext uri="{BB962C8B-B14F-4D97-AF65-F5344CB8AC3E}">
        <p14:creationId xmlns:p14="http://schemas.microsoft.com/office/powerpoint/2010/main" val="2126895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50</a:t>
            </a:fld>
            <a:endParaRPr lang="sv-SE"/>
          </a:p>
        </p:txBody>
      </p:sp>
    </p:spTree>
    <p:extLst>
      <p:ext uri="{BB962C8B-B14F-4D97-AF65-F5344CB8AC3E}">
        <p14:creationId xmlns:p14="http://schemas.microsoft.com/office/powerpoint/2010/main" val="1391037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51</a:t>
            </a:fld>
            <a:endParaRPr lang="sv-SE"/>
          </a:p>
        </p:txBody>
      </p:sp>
    </p:spTree>
    <p:extLst>
      <p:ext uri="{BB962C8B-B14F-4D97-AF65-F5344CB8AC3E}">
        <p14:creationId xmlns:p14="http://schemas.microsoft.com/office/powerpoint/2010/main" val="979904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52</a:t>
            </a:fld>
            <a:endParaRPr lang="sv-SE"/>
          </a:p>
        </p:txBody>
      </p:sp>
    </p:spTree>
    <p:extLst>
      <p:ext uri="{BB962C8B-B14F-4D97-AF65-F5344CB8AC3E}">
        <p14:creationId xmlns:p14="http://schemas.microsoft.com/office/powerpoint/2010/main" val="2653428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53</a:t>
            </a:fld>
            <a:endParaRPr lang="sv-SE"/>
          </a:p>
        </p:txBody>
      </p:sp>
    </p:spTree>
    <p:extLst>
      <p:ext uri="{BB962C8B-B14F-4D97-AF65-F5344CB8AC3E}">
        <p14:creationId xmlns:p14="http://schemas.microsoft.com/office/powerpoint/2010/main" val="1259214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54</a:t>
            </a:fld>
            <a:endParaRPr lang="sv-SE"/>
          </a:p>
        </p:txBody>
      </p:sp>
    </p:spTree>
    <p:extLst>
      <p:ext uri="{BB962C8B-B14F-4D97-AF65-F5344CB8AC3E}">
        <p14:creationId xmlns:p14="http://schemas.microsoft.com/office/powerpoint/2010/main" val="1554209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55</a:t>
            </a:fld>
            <a:endParaRPr lang="sv-SE"/>
          </a:p>
        </p:txBody>
      </p:sp>
    </p:spTree>
    <p:extLst>
      <p:ext uri="{BB962C8B-B14F-4D97-AF65-F5344CB8AC3E}">
        <p14:creationId xmlns:p14="http://schemas.microsoft.com/office/powerpoint/2010/main" val="1209955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12</a:t>
            </a:fld>
            <a:endParaRPr lang="sv-SE"/>
          </a:p>
        </p:txBody>
      </p:sp>
    </p:spTree>
    <p:extLst>
      <p:ext uri="{BB962C8B-B14F-4D97-AF65-F5344CB8AC3E}">
        <p14:creationId xmlns:p14="http://schemas.microsoft.com/office/powerpoint/2010/main" val="265144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13</a:t>
            </a:fld>
            <a:endParaRPr lang="sv-SE"/>
          </a:p>
        </p:txBody>
      </p:sp>
    </p:spTree>
    <p:extLst>
      <p:ext uri="{BB962C8B-B14F-4D97-AF65-F5344CB8AC3E}">
        <p14:creationId xmlns:p14="http://schemas.microsoft.com/office/powerpoint/2010/main" val="107594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14</a:t>
            </a:fld>
            <a:endParaRPr lang="sv-SE"/>
          </a:p>
        </p:txBody>
      </p:sp>
    </p:spTree>
    <p:extLst>
      <p:ext uri="{BB962C8B-B14F-4D97-AF65-F5344CB8AC3E}">
        <p14:creationId xmlns:p14="http://schemas.microsoft.com/office/powerpoint/2010/main" val="35342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15</a:t>
            </a:fld>
            <a:endParaRPr lang="sv-SE"/>
          </a:p>
        </p:txBody>
      </p:sp>
    </p:spTree>
    <p:extLst>
      <p:ext uri="{BB962C8B-B14F-4D97-AF65-F5344CB8AC3E}">
        <p14:creationId xmlns:p14="http://schemas.microsoft.com/office/powerpoint/2010/main" val="3751669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ＭＳ Ｐゴシック" charset="0"/>
                <a:cs typeface="Arial" charset="0"/>
              </a:rPr>
              <a:t>Genom en grundligare genomgång av </a:t>
            </a:r>
            <a:r>
              <a:rPr lang="sv-SE" sz="1200" b="1" kern="1200" dirty="0">
                <a:solidFill>
                  <a:schemeClr val="tx1"/>
                </a:solidFill>
                <a:latin typeface="+mn-lt"/>
                <a:ea typeface="+mn-ea"/>
                <a:cs typeface="+mn-cs"/>
              </a:rPr>
              <a:t>Regel 169 – Illegal hit</a:t>
            </a:r>
            <a:r>
              <a:rPr lang="sv-SE" sz="1200" b="1" dirty="0"/>
              <a:t> </a:t>
            </a:r>
            <a:r>
              <a:rPr lang="sv-SE" sz="1200" kern="1200" dirty="0">
                <a:solidFill>
                  <a:schemeClr val="tx1"/>
                </a:solidFill>
                <a:latin typeface="+mn-lt"/>
                <a:ea typeface="ＭＳ Ｐゴシック" charset="0"/>
                <a:cs typeface="Arial" charset="0"/>
              </a:rPr>
              <a:t>hoppas vi skapa en större förståelse för regeln samt de bedömningar och tolkningar som finns. </a:t>
            </a:r>
          </a:p>
          <a:p>
            <a:endParaRPr lang="sv-SE" dirty="0"/>
          </a:p>
        </p:txBody>
      </p:sp>
      <p:sp>
        <p:nvSpPr>
          <p:cNvPr id="4" name="Platshållare för bildnummer 3"/>
          <p:cNvSpPr>
            <a:spLocks noGrp="1"/>
          </p:cNvSpPr>
          <p:nvPr>
            <p:ph type="sldNum" sz="quarter" idx="10"/>
          </p:nvPr>
        </p:nvSpPr>
        <p:spPr/>
        <p:txBody>
          <a:bodyPr/>
          <a:lstStyle/>
          <a:p>
            <a:fld id="{E91663AC-5EDB-409E-BD66-96461C4B6A56}" type="slidenum">
              <a:rPr lang="sv-SE" smtClean="0"/>
              <a:t>16</a:t>
            </a:fld>
            <a:endParaRPr lang="sv-SE"/>
          </a:p>
        </p:txBody>
      </p:sp>
    </p:spTree>
    <p:extLst>
      <p:ext uri="{BB962C8B-B14F-4D97-AF65-F5344CB8AC3E}">
        <p14:creationId xmlns:p14="http://schemas.microsoft.com/office/powerpoint/2010/main" val="76561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894095"/>
            <a:ext cx="7772400" cy="675897"/>
          </a:xfrm>
          <a:prstGeom prst="rect">
            <a:avLst/>
          </a:prstGeom>
        </p:spPr>
        <p:txBody>
          <a:bodyPr/>
          <a:lstStyle>
            <a:lvl1pPr algn="l">
              <a:defRPr sz="3200" b="1" i="0" baseline="0">
                <a:solidFill>
                  <a:srgbClr val="000066"/>
                </a:solidFill>
                <a:latin typeface="Arial Bold"/>
                <a:cs typeface="Arial Bold"/>
              </a:defRPr>
            </a:lvl1pPr>
          </a:lstStyle>
          <a:p>
            <a:r>
              <a:rPr lang="sv-SE"/>
              <a:t>Klicka här för att ändra format</a:t>
            </a:r>
            <a:endParaRPr lang="sv-SE" dirty="0"/>
          </a:p>
        </p:txBody>
      </p:sp>
      <p:sp>
        <p:nvSpPr>
          <p:cNvPr id="3" name="Underrubrik 2"/>
          <p:cNvSpPr>
            <a:spLocks noGrp="1"/>
          </p:cNvSpPr>
          <p:nvPr>
            <p:ph type="subTitle" idx="1"/>
          </p:nvPr>
        </p:nvSpPr>
        <p:spPr>
          <a:xfrm>
            <a:off x="685800" y="1817646"/>
            <a:ext cx="7772400" cy="1752600"/>
          </a:xfrm>
          <a:prstGeom prst="rect">
            <a:avLst/>
          </a:prstGeom>
        </p:spPr>
        <p:txBody>
          <a:bodyPr/>
          <a:lstStyle>
            <a:lvl1pPr marL="0" indent="0" algn="l">
              <a:buNone/>
              <a:defRPr sz="2400">
                <a:solidFill>
                  <a:srgbClr val="000066"/>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281913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800077" y="894095"/>
            <a:ext cx="3884774" cy="675897"/>
          </a:xfrm>
          <a:prstGeom prst="rect">
            <a:avLst/>
          </a:prstGeom>
        </p:spPr>
        <p:txBody>
          <a:bodyPr/>
          <a:lstStyle>
            <a:lvl1pPr algn="l">
              <a:defRPr sz="3200" b="1" i="0" baseline="0">
                <a:solidFill>
                  <a:srgbClr val="000066"/>
                </a:solidFill>
                <a:latin typeface="Arial Bold"/>
                <a:cs typeface="Arial Bold"/>
              </a:defRPr>
            </a:lvl1pPr>
          </a:lstStyle>
          <a:p>
            <a:r>
              <a:rPr lang="sv-SE"/>
              <a:t>Klicka här för att ändra format</a:t>
            </a:r>
            <a:endParaRPr lang="sv-SE" dirty="0"/>
          </a:p>
        </p:txBody>
      </p:sp>
      <p:sp>
        <p:nvSpPr>
          <p:cNvPr id="3" name="Underrubrik 2"/>
          <p:cNvSpPr>
            <a:spLocks noGrp="1"/>
          </p:cNvSpPr>
          <p:nvPr>
            <p:ph type="subTitle" idx="1"/>
          </p:nvPr>
        </p:nvSpPr>
        <p:spPr>
          <a:xfrm>
            <a:off x="4800077" y="1817646"/>
            <a:ext cx="3884774" cy="1752600"/>
          </a:xfrm>
          <a:prstGeom prst="rect">
            <a:avLst/>
          </a:prstGeom>
        </p:spPr>
        <p:txBody>
          <a:bodyPr/>
          <a:lstStyle>
            <a:lvl1pPr marL="0" indent="0" algn="l">
              <a:buNone/>
              <a:defRPr sz="2400" baseline="0">
                <a:solidFill>
                  <a:srgbClr val="000066"/>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innehåll 2"/>
          <p:cNvSpPr>
            <a:spLocks noGrp="1"/>
          </p:cNvSpPr>
          <p:nvPr>
            <p:ph sz="half" idx="10"/>
          </p:nvPr>
        </p:nvSpPr>
        <p:spPr>
          <a:xfrm>
            <a:off x="457200" y="894095"/>
            <a:ext cx="4038600" cy="4525963"/>
          </a:xfrm>
          <a:prstGeom prst="rect">
            <a:avLst/>
          </a:prstGeom>
        </p:spPr>
        <p:txBody>
          <a:bodyPr/>
          <a:lstStyle>
            <a:lvl1pPr>
              <a:buNone/>
              <a:defRPr sz="28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endParaRPr lang="sv-SE" dirty="0"/>
          </a:p>
        </p:txBody>
      </p:sp>
    </p:spTree>
    <p:extLst>
      <p:ext uri="{BB962C8B-B14F-4D97-AF65-F5344CB8AC3E}">
        <p14:creationId xmlns:p14="http://schemas.microsoft.com/office/powerpoint/2010/main" val="384318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x" preserve="1">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648200" y="1600200"/>
            <a:ext cx="40386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690172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dobjekt 6" descr="Bakgrund_SvIHF_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9151938"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fad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joel.hansson@swehockey.s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pixabay.com/en/clapperboard-film-movie-cut-311792/"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hyperlink" Target="Filmer/Fighting%20(4).mp4" TargetMode="External"/><Relationship Id="rId3" Type="http://schemas.openxmlformats.org/officeDocument/2006/relationships/hyperlink" Target="Filmer/Fighting%20(2).mp4" TargetMode="External"/><Relationship Id="rId7" Type="http://schemas.openxmlformats.org/officeDocument/2006/relationships/hyperlink" Target="Filmer/Fighting%20(3).mp4"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Filmer/Fighting%20(1).mp4" TargetMode="External"/><Relationship Id="rId5" Type="http://schemas.openxmlformats.org/officeDocument/2006/relationships/hyperlink" Target="https://pixabay.com/en/clapperboard-film-movie-cut-311792/"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Filmer/Nedsl&#228;pp%20(1).mp4" TargetMode="External"/><Relationship Id="rId7" Type="http://schemas.openxmlformats.org/officeDocument/2006/relationships/hyperlink" Target="Filmer/Nedsl&#228;pp%20(3).mp4"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Filmer/Nedsl&#228;pp%20(2).mp4" TargetMode="External"/><Relationship Id="rId5" Type="http://schemas.openxmlformats.org/officeDocument/2006/relationships/hyperlink" Target="https://pixabay.com/en/clapperboard-film-movie-cut-311792/"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Bildobjekt 3" descr="Bakgrund_SvIHF_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938" cy="686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ubrik 1"/>
          <p:cNvSpPr txBox="1">
            <a:spLocks/>
          </p:cNvSpPr>
          <p:nvPr/>
        </p:nvSpPr>
        <p:spPr bwMode="auto">
          <a:xfrm>
            <a:off x="0" y="5532438"/>
            <a:ext cx="9144000"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endParaRPr lang="sv-SE" sz="2800" dirty="0">
              <a:solidFill>
                <a:srgbClr val="FAD72B"/>
              </a:solidFill>
              <a:latin typeface="+mj-lt"/>
            </a:endParaRPr>
          </a:p>
        </p:txBody>
      </p:sp>
      <p:sp>
        <p:nvSpPr>
          <p:cNvPr id="2053" name="Rubrik 1"/>
          <p:cNvSpPr txBox="1">
            <a:spLocks/>
          </p:cNvSpPr>
          <p:nvPr/>
        </p:nvSpPr>
        <p:spPr bwMode="auto">
          <a:xfrm>
            <a:off x="0" y="5067300"/>
            <a:ext cx="9144000" cy="74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sv-SE" sz="4400" b="1" dirty="0">
                <a:solidFill>
                  <a:srgbClr val="FAD72B"/>
                </a:solidFill>
                <a:latin typeface="+mj-lt"/>
              </a:rPr>
              <a:t>Regelnyheter 2019-2020</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685800" y="556146"/>
            <a:ext cx="7772400" cy="675897"/>
          </a:xfrm>
        </p:spPr>
        <p:txBody>
          <a:bodyPr/>
          <a:lstStyle/>
          <a:p>
            <a:r>
              <a:rPr lang="sv-SE" sz="3600" dirty="0">
                <a:latin typeface="+mj-lt"/>
              </a:rPr>
              <a:t>Regel 5 - Lagen</a:t>
            </a:r>
          </a:p>
        </p:txBody>
      </p:sp>
      <p:sp>
        <p:nvSpPr>
          <p:cNvPr id="5" name="Rektangel 4">
            <a:extLst>
              <a:ext uri="{FF2B5EF4-FFF2-40B4-BE49-F238E27FC236}">
                <a16:creationId xmlns:a16="http://schemas.microsoft.com/office/drawing/2014/main" id="{7B694E57-F2FA-433C-88C4-56377D356566}"/>
              </a:ext>
            </a:extLst>
          </p:cNvPr>
          <p:cNvSpPr/>
          <p:nvPr/>
        </p:nvSpPr>
        <p:spPr>
          <a:xfrm>
            <a:off x="93214" y="1560236"/>
            <a:ext cx="8828843" cy="4706481"/>
          </a:xfrm>
          <a:prstGeom prst="rect">
            <a:avLst/>
          </a:prstGeom>
        </p:spPr>
        <p:txBody>
          <a:bodyPr wrap="square">
            <a:spAutoFit/>
          </a:bodyPr>
          <a:lstStyle/>
          <a:p>
            <a:pPr marL="828040">
              <a:lnSpc>
                <a:spcPct val="107000"/>
              </a:lnSpc>
              <a:spcAft>
                <a:spcPts val="800"/>
              </a:spcAft>
            </a:pPr>
            <a:r>
              <a:rPr lang="sv-SE" sz="1600" b="1" dirty="0">
                <a:latin typeface="+mn-lt"/>
                <a:ea typeface="Calibri" panose="020F0502020204030204" pitchFamily="34" charset="0"/>
                <a:cs typeface="Times New Roman" panose="02020603050405020304" pitchFamily="18" charset="0"/>
              </a:rPr>
              <a:t>5.3 – Målvakt </a:t>
            </a:r>
          </a:p>
          <a:p>
            <a:pPr marL="828040">
              <a:lnSpc>
                <a:spcPct val="107000"/>
              </a:lnSpc>
              <a:spcAft>
                <a:spcPts val="800"/>
              </a:spcAft>
            </a:pPr>
            <a:r>
              <a:rPr lang="sv-SE" sz="1600" dirty="0">
                <a:latin typeface="+mn-lt"/>
                <a:ea typeface="Calibri" panose="020F0502020204030204" pitchFamily="34" charset="0"/>
                <a:cs typeface="Times New Roman" panose="02020603050405020304" pitchFamily="18" charset="0"/>
              </a:rPr>
              <a:t>I förbundsserier får en tredje målvakt listas som reserv. Denna tredje målvakt ska i så fall vara den som ersätter andramålvakten om även denne är oförmögen att fortsätta spela. Tredjemålvakten får utgöra spelare nummer 23, men får endast användas om de båda andra målvakterna har skadats eller av annan anledning inte kan fullfölja matchen </a:t>
            </a:r>
            <a:r>
              <a:rPr lang="sv-SE" sz="1600" i="1" dirty="0">
                <a:latin typeface="+mn-lt"/>
                <a:ea typeface="Calibri" panose="020F0502020204030204" pitchFamily="34" charset="0"/>
                <a:cs typeface="Times New Roman" panose="02020603050405020304" pitchFamily="18" charset="0"/>
              </a:rPr>
              <a:t>(se även 5.1, samt regel 8 – Skadade spelare). </a:t>
            </a:r>
            <a:r>
              <a:rPr lang="sv-SE" sz="1600" dirty="0">
                <a:highlight>
                  <a:srgbClr val="FAD72B"/>
                </a:highlight>
                <a:latin typeface="+mn-lt"/>
                <a:ea typeface="Calibri" panose="020F0502020204030204" pitchFamily="34" charset="0"/>
                <a:cs typeface="Times New Roman" panose="02020603050405020304" pitchFamily="18" charset="0"/>
              </a:rPr>
              <a:t>Tredjemålvakten får vistas i omklädningsrummet eller i de allmänna publikutrymmena, men inte i spelarbåset. Syftet med denna begränsning är att målvakten inte på något sätt ska kunna involveras i matchen, samt att det ska vara tydligt när målvakten träder in i spel (när även andramålvakten har utgått ur matchen).</a:t>
            </a:r>
          </a:p>
          <a:p>
            <a:pPr marL="828040">
              <a:lnSpc>
                <a:spcPct val="107000"/>
              </a:lnSpc>
              <a:spcAft>
                <a:spcPts val="800"/>
              </a:spcAft>
            </a:pPr>
            <a:endParaRPr lang="sv-SE" sz="1600" dirty="0">
              <a:effectLst/>
              <a:highlight>
                <a:srgbClr val="FFFF00"/>
              </a:highlight>
              <a:latin typeface="+mn-lt"/>
              <a:ea typeface="Calibri" panose="020F0502020204030204" pitchFamily="34" charset="0"/>
              <a:cs typeface="Times New Roman" panose="02020603050405020304" pitchFamily="18" charset="0"/>
            </a:endParaRPr>
          </a:p>
          <a:p>
            <a:pPr marL="828040">
              <a:lnSpc>
                <a:spcPct val="107000"/>
              </a:lnSpc>
              <a:spcAft>
                <a:spcPts val="800"/>
              </a:spcAft>
            </a:pPr>
            <a:r>
              <a:rPr lang="sv-SE" sz="1600" b="1" dirty="0">
                <a:effectLst/>
                <a:latin typeface="+mn-lt"/>
                <a:ea typeface="Calibri" panose="020F0502020204030204" pitchFamily="34" charset="0"/>
                <a:cs typeface="Times New Roman" panose="02020603050405020304" pitchFamily="18" charset="0"/>
              </a:rPr>
              <a:t>5.4 – Lagpersonal</a:t>
            </a:r>
          </a:p>
          <a:p>
            <a:pPr marL="828040">
              <a:lnSpc>
                <a:spcPct val="107000"/>
              </a:lnSpc>
              <a:spcAft>
                <a:spcPts val="800"/>
              </a:spcAft>
            </a:pPr>
            <a:r>
              <a:rPr lang="sv-SE" sz="1600" dirty="0">
                <a:latin typeface="+mn-lt"/>
              </a:rPr>
              <a:t>Varje lag måste ha minst en ledare (myndig, icke ombytt person) i spelarbåset om inte administrerande förbund beslutar om annat. </a:t>
            </a:r>
            <a:r>
              <a:rPr lang="sv-SE" sz="1600" dirty="0">
                <a:highlight>
                  <a:srgbClr val="FAD72B"/>
                </a:highlight>
                <a:latin typeface="+mn-lt"/>
              </a:rPr>
              <a:t>Om ett lag bara har en ledare och om denna ledare diskvalificeras från matchen, skadas, blir sjuk eller av annan anledning tvingas lämna matchen, ska matchen avbrytas. Händelsen ska rapporteras till administrerande förbunds tävlingsorgan.</a:t>
            </a:r>
            <a:endParaRPr lang="sv-SE" sz="1200" dirty="0">
              <a:effectLst/>
              <a:highlight>
                <a:srgbClr val="FAD72B"/>
              </a:highligh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551836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621435" y="493962"/>
            <a:ext cx="7772400" cy="675897"/>
          </a:xfrm>
        </p:spPr>
        <p:txBody>
          <a:bodyPr/>
          <a:lstStyle/>
          <a:p>
            <a:r>
              <a:rPr lang="sv-SE" sz="3600" dirty="0">
                <a:latin typeface="+mj-lt"/>
              </a:rPr>
              <a:t>Regel 9 - Dräkten</a:t>
            </a:r>
          </a:p>
        </p:txBody>
      </p:sp>
      <p:sp>
        <p:nvSpPr>
          <p:cNvPr id="5" name="Rektangel 4">
            <a:extLst>
              <a:ext uri="{FF2B5EF4-FFF2-40B4-BE49-F238E27FC236}">
                <a16:creationId xmlns:a16="http://schemas.microsoft.com/office/drawing/2014/main" id="{7B694E57-F2FA-433C-88C4-56377D356566}"/>
              </a:ext>
            </a:extLst>
          </p:cNvPr>
          <p:cNvSpPr/>
          <p:nvPr/>
        </p:nvSpPr>
        <p:spPr>
          <a:xfrm>
            <a:off x="93214" y="1560236"/>
            <a:ext cx="8828843" cy="3246786"/>
          </a:xfrm>
          <a:prstGeom prst="rect">
            <a:avLst/>
          </a:prstGeom>
        </p:spPr>
        <p:txBody>
          <a:bodyPr wrap="square">
            <a:spAutoFit/>
          </a:bodyPr>
          <a:lstStyle/>
          <a:p>
            <a:pPr marL="828040">
              <a:lnSpc>
                <a:spcPct val="107000"/>
              </a:lnSpc>
              <a:spcAft>
                <a:spcPts val="800"/>
              </a:spcAft>
            </a:pPr>
            <a:r>
              <a:rPr lang="sv-SE" sz="2000" b="1" dirty="0">
                <a:latin typeface="+mn-lt"/>
                <a:ea typeface="Calibri" panose="020F0502020204030204" pitchFamily="34" charset="0"/>
                <a:cs typeface="Times New Roman" panose="02020603050405020304" pitchFamily="18" charset="0"/>
              </a:rPr>
              <a:t>Förord:</a:t>
            </a:r>
          </a:p>
          <a:p>
            <a:pPr marL="828040">
              <a:lnSpc>
                <a:spcPct val="107000"/>
              </a:lnSpc>
              <a:spcAft>
                <a:spcPts val="800"/>
              </a:spcAft>
            </a:pPr>
            <a:r>
              <a:rPr lang="sv-SE" sz="2000" dirty="0">
                <a:latin typeface="+mn-lt"/>
              </a:rPr>
              <a:t>Vid matchuppvärmningen ska komplett utrustning bäras. Däremot är det tillåtet att genomföra uppvärmningen med annan tröja än matchtröjan så länge numreringen stämmer. </a:t>
            </a:r>
            <a:r>
              <a:rPr lang="sv-SE" sz="2000" dirty="0">
                <a:highlight>
                  <a:srgbClr val="FAD72B"/>
                </a:highlight>
                <a:latin typeface="+mn-lt"/>
              </a:rPr>
              <a:t>Med detta menas att numreringen i sitt utförande ska vara likadan som på matchtröjan avseende såväl vem som bär vilket nummer samt var på tröjan numreringen sitter och hur stor den är. </a:t>
            </a:r>
            <a:r>
              <a:rPr lang="sv-SE" sz="2000" dirty="0">
                <a:latin typeface="+mn-lt"/>
              </a:rPr>
              <a:t>Överträdelse mot detta ska rapporteras till administrerande förbund, men ingen utvisning ska utdömas.</a:t>
            </a:r>
          </a:p>
          <a:p>
            <a:pPr marL="828040">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145212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334107" y="366705"/>
            <a:ext cx="7772400" cy="675897"/>
          </a:xfrm>
        </p:spPr>
        <p:txBody>
          <a:bodyPr/>
          <a:lstStyle/>
          <a:p>
            <a:r>
              <a:rPr lang="sv-SE" sz="3600" dirty="0">
                <a:latin typeface="+mj-lt"/>
              </a:rPr>
              <a:t>Regel 10 - Klubbor</a:t>
            </a:r>
          </a:p>
        </p:txBody>
      </p:sp>
      <p:sp>
        <p:nvSpPr>
          <p:cNvPr id="5" name="Rektangel 4">
            <a:extLst>
              <a:ext uri="{FF2B5EF4-FFF2-40B4-BE49-F238E27FC236}">
                <a16:creationId xmlns:a16="http://schemas.microsoft.com/office/drawing/2014/main" id="{7B694E57-F2FA-433C-88C4-56377D356566}"/>
              </a:ext>
            </a:extLst>
          </p:cNvPr>
          <p:cNvSpPr/>
          <p:nvPr/>
        </p:nvSpPr>
        <p:spPr>
          <a:xfrm>
            <a:off x="93214" y="1560236"/>
            <a:ext cx="8828843" cy="4773486"/>
          </a:xfrm>
          <a:prstGeom prst="rect">
            <a:avLst/>
          </a:prstGeom>
        </p:spPr>
        <p:txBody>
          <a:bodyPr wrap="square">
            <a:spAutoFit/>
          </a:bodyPr>
          <a:lstStyle/>
          <a:p>
            <a:pPr>
              <a:lnSpc>
                <a:spcPct val="107000"/>
              </a:lnSpc>
              <a:spcAft>
                <a:spcPts val="800"/>
              </a:spcAft>
            </a:pPr>
            <a:r>
              <a:rPr lang="sv-SE" sz="1600" b="1" dirty="0">
                <a:latin typeface="+mn-lt"/>
                <a:ea typeface="Calibri" panose="020F0502020204030204" pitchFamily="34" charset="0"/>
                <a:cs typeface="Times New Roman" panose="02020603050405020304" pitchFamily="18" charset="0"/>
              </a:rPr>
              <a:t>10.1 – Utespelarnas klubbor</a:t>
            </a:r>
          </a:p>
          <a:p>
            <a:r>
              <a:rPr lang="sv-SE" sz="1600" dirty="0">
                <a:latin typeface="+mn-lt"/>
              </a:rPr>
              <a:t>Klubban ska vara tillverkad av godkänt material. Den får inte ha några beslag eller vassa kanter. Det är tillåtet att linda tejp runt klubban i syfte att förbättra greppet.</a:t>
            </a:r>
          </a:p>
          <a:p>
            <a:endParaRPr lang="sv-SE" sz="1600" dirty="0">
              <a:latin typeface="+mn-lt"/>
            </a:endParaRPr>
          </a:p>
          <a:p>
            <a:r>
              <a:rPr lang="sv-SE" sz="1600" dirty="0">
                <a:latin typeface="+mn-lt"/>
              </a:rPr>
              <a:t>Klubban får vara maximalt 163 cm lång mätt från hälen på bladet till toppen på skaftet. Den få vara maximalt 3 cm bred och 2,54 cm tjock. Skaftet på klubban ska vara rakt.</a:t>
            </a:r>
          </a:p>
          <a:p>
            <a:endParaRPr lang="sv-SE" sz="1600" dirty="0">
              <a:latin typeface="+mn-lt"/>
            </a:endParaRPr>
          </a:p>
          <a:p>
            <a:r>
              <a:rPr lang="sv-SE" sz="1600" dirty="0">
                <a:latin typeface="+mn-lt"/>
              </a:rPr>
              <a:t>Bladets böjning får vara maximalt 1,5 cm mätt i en vinkelrät linje från valfri punkt längs den tänkta linjen mellan skaftets häl och klubbladets ände. Bladets maximala längd är 32 cm. Höjden på bladet ska vara 5–7,62 cm.</a:t>
            </a:r>
          </a:p>
          <a:p>
            <a:endParaRPr lang="sv-SE" sz="1600" dirty="0">
              <a:latin typeface="+mn-lt"/>
            </a:endParaRPr>
          </a:p>
          <a:p>
            <a:r>
              <a:rPr lang="sv-SE" sz="1600" dirty="0">
                <a:highlight>
                  <a:srgbClr val="FAD72B"/>
                </a:highlight>
                <a:latin typeface="+mn-lt"/>
              </a:rPr>
              <a:t>En spelare som deltar i spel (eller ställer upp för att delta i spel) med en klubba som domaren bedömer är farlig, ska ådömas mindre straffet för r</a:t>
            </a:r>
            <a:r>
              <a:rPr lang="sv-SE" sz="1600" i="1" dirty="0">
                <a:highlight>
                  <a:srgbClr val="FAD72B"/>
                </a:highlight>
                <a:latin typeface="+mn-lt"/>
              </a:rPr>
              <a:t>egel 68 –</a:t>
            </a:r>
            <a:r>
              <a:rPr lang="sv-SE" sz="1600" dirty="0">
                <a:highlight>
                  <a:srgbClr val="FAD72B"/>
                </a:highlight>
                <a:latin typeface="+mn-lt"/>
              </a:rPr>
              <a:t> </a:t>
            </a:r>
            <a:r>
              <a:rPr lang="sv-SE" sz="1600" i="1" dirty="0">
                <a:highlight>
                  <a:srgbClr val="FAD72B"/>
                </a:highlight>
                <a:latin typeface="+mn-lt"/>
              </a:rPr>
              <a:t>Illegal equipment, </a:t>
            </a:r>
            <a:r>
              <a:rPr lang="sv-SE" sz="1600" dirty="0">
                <a:highlight>
                  <a:srgbClr val="FAD72B"/>
                </a:highlight>
                <a:latin typeface="+mn-lt"/>
              </a:rPr>
              <a:t>på samma sätt som om klubban hade varit trasig (se regel 10.3).</a:t>
            </a:r>
          </a:p>
          <a:p>
            <a:endParaRPr lang="sv-SE" sz="1600" dirty="0">
              <a:latin typeface="+mn-lt"/>
            </a:endParaRPr>
          </a:p>
          <a:p>
            <a:r>
              <a:rPr lang="sv-SE" sz="1600" dirty="0">
                <a:latin typeface="+mn-lt"/>
              </a:rPr>
              <a:t>Domaren ska bara utdöma utvisning för felaktiga mått på en klubba förutsatt att motståndarlaget har begärt mätning (se regel 10.5).</a:t>
            </a:r>
          </a:p>
          <a:p>
            <a:pPr marL="828040">
              <a:lnSpc>
                <a:spcPct val="107000"/>
              </a:lnSpc>
              <a:spcAft>
                <a:spcPts val="800"/>
              </a:spcAft>
            </a:pPr>
            <a:endParaRPr lang="sv-SE" sz="16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27758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63769" y="556146"/>
            <a:ext cx="7772400" cy="675897"/>
          </a:xfrm>
        </p:spPr>
        <p:txBody>
          <a:bodyPr/>
          <a:lstStyle/>
          <a:p>
            <a:r>
              <a:rPr lang="sv-SE" sz="3600" dirty="0">
                <a:latin typeface="+mj-lt"/>
              </a:rPr>
              <a:t>Regel 10 - Klubbor</a:t>
            </a:r>
          </a:p>
        </p:txBody>
      </p:sp>
      <p:sp>
        <p:nvSpPr>
          <p:cNvPr id="5" name="Rektangel 4">
            <a:extLst>
              <a:ext uri="{FF2B5EF4-FFF2-40B4-BE49-F238E27FC236}">
                <a16:creationId xmlns:a16="http://schemas.microsoft.com/office/drawing/2014/main" id="{7B694E57-F2FA-433C-88C4-56377D356566}"/>
              </a:ext>
            </a:extLst>
          </p:cNvPr>
          <p:cNvSpPr/>
          <p:nvPr/>
        </p:nvSpPr>
        <p:spPr>
          <a:xfrm>
            <a:off x="93214" y="1232043"/>
            <a:ext cx="8828843" cy="5142113"/>
          </a:xfrm>
          <a:prstGeom prst="rect">
            <a:avLst/>
          </a:prstGeom>
        </p:spPr>
        <p:txBody>
          <a:bodyPr wrap="square">
            <a:spAutoFit/>
          </a:bodyPr>
          <a:lstStyle/>
          <a:p>
            <a:pPr>
              <a:lnSpc>
                <a:spcPct val="107000"/>
              </a:lnSpc>
              <a:spcAft>
                <a:spcPts val="800"/>
              </a:spcAft>
            </a:pPr>
            <a:r>
              <a:rPr lang="sv-SE" sz="1600" b="1" dirty="0">
                <a:latin typeface="+mn-lt"/>
                <a:ea typeface="Calibri" panose="020F0502020204030204" pitchFamily="34" charset="0"/>
                <a:cs typeface="Times New Roman" panose="02020603050405020304" pitchFamily="18" charset="0"/>
              </a:rPr>
              <a:t>10.2 – Målvakternas klubbor</a:t>
            </a:r>
          </a:p>
          <a:p>
            <a:r>
              <a:rPr lang="sv-SE" sz="1600" dirty="0">
                <a:latin typeface="+mn-lt"/>
              </a:rPr>
              <a:t>Klubban ska vara tillverkad av godkänt material. Den får inte ha några beslag eller vassa kanter. Det är tillåtet att linda tejp runt klubban i syfte att förbättra greppet.</a:t>
            </a:r>
          </a:p>
          <a:p>
            <a:endParaRPr lang="sv-SE" sz="1600" dirty="0">
              <a:latin typeface="+mn-lt"/>
            </a:endParaRPr>
          </a:p>
          <a:p>
            <a:r>
              <a:rPr lang="sv-SE" sz="1600" dirty="0">
                <a:latin typeface="+mn-lt"/>
              </a:rPr>
              <a:t>Klubban får vara maximalt 163 cm lång mätt från hälen på bladet till toppen på skaftet. Den få vara maximalt 3 cm bred och 2,54 cm tjock. Skaftet på klubban ska vara rakt.</a:t>
            </a:r>
          </a:p>
          <a:p>
            <a:endParaRPr lang="sv-SE" sz="1600" dirty="0">
              <a:latin typeface="+mn-lt"/>
            </a:endParaRPr>
          </a:p>
          <a:p>
            <a:r>
              <a:rPr lang="sv-SE" sz="1600" dirty="0">
                <a:latin typeface="+mn-lt"/>
              </a:rPr>
              <a:t>Skaftet ska bestå av två delar. Den nedre delen får inte vara längre än 71 cm lång och 9 cm bred.</a:t>
            </a:r>
          </a:p>
          <a:p>
            <a:endParaRPr lang="sv-SE" sz="1600" dirty="0">
              <a:latin typeface="+mn-lt"/>
            </a:endParaRPr>
          </a:p>
          <a:p>
            <a:r>
              <a:rPr lang="sv-SE" sz="1600" dirty="0">
                <a:latin typeface="+mn-lt"/>
              </a:rPr>
              <a:t>Bladets böjning får vara maximalt 1,5 cm mätt i en vinkelrät linje från valfri punkt längs den tänkta linjen mellan skaftets häl och klubbladets ände. Bladets maximala längd är 39 cm. Höjden på bladet får vara maximalt 9 cm, förutom hälen som får vara 11,5 cm.</a:t>
            </a:r>
          </a:p>
          <a:p>
            <a:endParaRPr lang="sv-SE" sz="1600" dirty="0">
              <a:latin typeface="+mn-lt"/>
            </a:endParaRPr>
          </a:p>
          <a:p>
            <a:r>
              <a:rPr lang="sv-SE" sz="1600" dirty="0">
                <a:highlight>
                  <a:srgbClr val="FAD72B"/>
                </a:highlight>
                <a:latin typeface="+mn-lt"/>
              </a:rPr>
              <a:t>En målvakt som deltar i spel (eller ställer upp för att delta i spel) med en klubba som domaren bedömer är farlig, ska ådömas mindre straffet för r</a:t>
            </a:r>
            <a:r>
              <a:rPr lang="sv-SE" sz="1600" i="1" dirty="0">
                <a:highlight>
                  <a:srgbClr val="FAD72B"/>
                </a:highlight>
                <a:latin typeface="+mn-lt"/>
              </a:rPr>
              <a:t>egel 68 –</a:t>
            </a:r>
            <a:r>
              <a:rPr lang="sv-SE" sz="1600" dirty="0">
                <a:highlight>
                  <a:srgbClr val="FAD72B"/>
                </a:highlight>
                <a:latin typeface="+mn-lt"/>
              </a:rPr>
              <a:t> </a:t>
            </a:r>
            <a:r>
              <a:rPr lang="sv-SE" sz="1600" i="1" dirty="0">
                <a:highlight>
                  <a:srgbClr val="FAD72B"/>
                </a:highlight>
                <a:latin typeface="+mn-lt"/>
              </a:rPr>
              <a:t>Illegal equipment, </a:t>
            </a:r>
            <a:r>
              <a:rPr lang="sv-SE" sz="1600" dirty="0">
                <a:highlight>
                  <a:srgbClr val="FAD72B"/>
                </a:highlight>
                <a:latin typeface="+mn-lt"/>
              </a:rPr>
              <a:t>på samma sätt som om klubban hade varit trasig (se regel 10.4.)</a:t>
            </a:r>
          </a:p>
          <a:p>
            <a:endParaRPr lang="sv-SE" sz="1600" dirty="0">
              <a:latin typeface="+mn-lt"/>
            </a:endParaRPr>
          </a:p>
          <a:p>
            <a:r>
              <a:rPr lang="sv-SE" sz="1600" dirty="0">
                <a:latin typeface="+mn-lt"/>
              </a:rPr>
              <a:t>Domaren ska bara utdöma utvisning för felaktiga mått på en klubba förutsatt att motståndarlaget </a:t>
            </a:r>
          </a:p>
          <a:p>
            <a:r>
              <a:rPr lang="sv-SE" sz="1600" dirty="0">
                <a:latin typeface="+mn-lt"/>
              </a:rPr>
              <a:t>har begärt mätning (se regel 10.5).</a:t>
            </a:r>
          </a:p>
          <a:p>
            <a:pPr marL="828040">
              <a:lnSpc>
                <a:spcPct val="107000"/>
              </a:lnSpc>
              <a:spcAft>
                <a:spcPts val="800"/>
              </a:spcAft>
            </a:pPr>
            <a:endParaRPr lang="sv-SE" sz="16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482289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57452" y="556146"/>
            <a:ext cx="7772400" cy="675897"/>
          </a:xfrm>
        </p:spPr>
        <p:txBody>
          <a:bodyPr/>
          <a:lstStyle/>
          <a:p>
            <a:r>
              <a:rPr lang="sv-SE" sz="3600" dirty="0">
                <a:latin typeface="+mj-lt"/>
              </a:rPr>
              <a:t>Regel 12 – Övriga utrustningsregler</a:t>
            </a:r>
          </a:p>
        </p:txBody>
      </p:sp>
      <p:sp>
        <p:nvSpPr>
          <p:cNvPr id="5" name="Rektangel 4">
            <a:extLst>
              <a:ext uri="{FF2B5EF4-FFF2-40B4-BE49-F238E27FC236}">
                <a16:creationId xmlns:a16="http://schemas.microsoft.com/office/drawing/2014/main" id="{7B694E57-F2FA-433C-88C4-56377D356566}"/>
              </a:ext>
            </a:extLst>
          </p:cNvPr>
          <p:cNvSpPr/>
          <p:nvPr/>
        </p:nvSpPr>
        <p:spPr>
          <a:xfrm>
            <a:off x="116775" y="1329239"/>
            <a:ext cx="8664605" cy="5271956"/>
          </a:xfrm>
          <a:prstGeom prst="rect">
            <a:avLst/>
          </a:prstGeom>
        </p:spPr>
        <p:txBody>
          <a:bodyPr wrap="square">
            <a:spAutoFit/>
          </a:bodyPr>
          <a:lstStyle/>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12.9 - Halsskydd</a:t>
            </a:r>
          </a:p>
          <a:p>
            <a:r>
              <a:rPr lang="sv-SE" sz="2000" b="1" dirty="0">
                <a:latin typeface="+mn-lt"/>
              </a:rPr>
              <a:t>Halsskydd – </a:t>
            </a:r>
            <a:r>
              <a:rPr lang="sv-SE" sz="2000" dirty="0">
                <a:latin typeface="+mn-lt"/>
              </a:rPr>
              <a:t>Alla spelare ska bära ett halsskydd korrekt fastsatt när de deltar i spelet. </a:t>
            </a:r>
            <a:r>
              <a:rPr lang="sv-SE" sz="2000" dirty="0">
                <a:highlight>
                  <a:srgbClr val="FAD72B"/>
                </a:highlight>
                <a:latin typeface="+mn-lt"/>
              </a:rPr>
              <a:t>Ett lag som låter spelare deltaga i spelet i strid mot regeln om halsskydd ska rapporteras till administrerande förbunds tävlingsorgan. Spelaren ska ej utvisas eller avvisas. Mailas till </a:t>
            </a:r>
            <a:r>
              <a:rPr lang="sv-SE" sz="2000" dirty="0">
                <a:highlight>
                  <a:srgbClr val="FAD72B"/>
                </a:highlight>
                <a:latin typeface="+mn-lt"/>
                <a:hlinkClick r:id="rId3"/>
              </a:rPr>
              <a:t>joel.hansson@swehockey.se</a:t>
            </a:r>
            <a:r>
              <a:rPr lang="sv-SE" sz="2000" dirty="0">
                <a:highlight>
                  <a:srgbClr val="FAD72B"/>
                </a:highlight>
                <a:latin typeface="+mn-lt"/>
              </a:rPr>
              <a:t> </a:t>
            </a:r>
          </a:p>
          <a:p>
            <a:endParaRPr lang="sv-SE" sz="2000" dirty="0">
              <a:highlight>
                <a:srgbClr val="FAD72B"/>
              </a:highlight>
              <a:latin typeface="+mn-lt"/>
            </a:endParaRPr>
          </a:p>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12.12 – Fluorescerande material</a:t>
            </a:r>
          </a:p>
          <a:p>
            <a:r>
              <a:rPr lang="sv-SE" sz="2000" b="1" dirty="0">
                <a:latin typeface="+mn-lt"/>
              </a:rPr>
              <a:t>Fluorescerande material</a:t>
            </a:r>
            <a:r>
              <a:rPr lang="sv-SE" sz="2000" dirty="0">
                <a:latin typeface="+mn-lt"/>
              </a:rPr>
              <a:t> – Inget fluorescerande material får anbringas eller tillhöra någon del av dräkten, utrustningen eller kläderna tillhörande någon person på isen. </a:t>
            </a:r>
          </a:p>
          <a:p>
            <a:endParaRPr lang="sv-SE" sz="2000" b="1" i="1" dirty="0">
              <a:latin typeface="+mn-lt"/>
            </a:endParaRPr>
          </a:p>
          <a:p>
            <a:r>
              <a:rPr lang="sv-SE" sz="2000" b="1" i="1" dirty="0">
                <a:highlight>
                  <a:srgbClr val="FAD72B"/>
                </a:highlight>
                <a:latin typeface="+mn-lt"/>
              </a:rPr>
              <a:t>BEDÖMNINGSDIREKTIV</a:t>
            </a:r>
            <a:br>
              <a:rPr lang="sv-SE" sz="2000" i="1" dirty="0">
                <a:highlight>
                  <a:srgbClr val="FAD72B"/>
                </a:highlight>
                <a:latin typeface="+mn-lt"/>
              </a:rPr>
            </a:br>
            <a:r>
              <a:rPr lang="sv-SE" sz="2000" i="1" dirty="0">
                <a:highlight>
                  <a:srgbClr val="FAD72B"/>
                </a:highlight>
                <a:latin typeface="+mn-lt"/>
              </a:rPr>
              <a:t>Med fluorescerande material avses här framförallt utrustningsdetaljer som är självlysande eller som reflekterar ljus på ett sätt som domaren bedömer kan utgöra ett hinder för matchens genomförande på något sätt.</a:t>
            </a:r>
            <a:endParaRPr lang="sv-SE" sz="2000" dirty="0">
              <a:highlight>
                <a:srgbClr val="FAD72B"/>
              </a:highlight>
              <a:latin typeface="+mn-lt"/>
            </a:endParaRPr>
          </a:p>
          <a:p>
            <a:pPr marL="828040">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712801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57452" y="563652"/>
            <a:ext cx="7772400" cy="675897"/>
          </a:xfrm>
        </p:spPr>
        <p:txBody>
          <a:bodyPr/>
          <a:lstStyle/>
          <a:p>
            <a:r>
              <a:rPr lang="sv-SE" sz="3600" dirty="0">
                <a:latin typeface="+mj-lt"/>
              </a:rPr>
              <a:t>Regel 15 – Utdömande av utvisning</a:t>
            </a:r>
          </a:p>
        </p:txBody>
      </p:sp>
      <p:sp>
        <p:nvSpPr>
          <p:cNvPr id="5" name="Rektangel 4">
            <a:extLst>
              <a:ext uri="{FF2B5EF4-FFF2-40B4-BE49-F238E27FC236}">
                <a16:creationId xmlns:a16="http://schemas.microsoft.com/office/drawing/2014/main" id="{7B694E57-F2FA-433C-88C4-56377D356566}"/>
              </a:ext>
            </a:extLst>
          </p:cNvPr>
          <p:cNvSpPr/>
          <p:nvPr/>
        </p:nvSpPr>
        <p:spPr>
          <a:xfrm>
            <a:off x="239697" y="1252339"/>
            <a:ext cx="8664605" cy="4808560"/>
          </a:xfrm>
          <a:prstGeom prst="rect">
            <a:avLst/>
          </a:prstGeom>
        </p:spPr>
        <p:txBody>
          <a:bodyPr wrap="square">
            <a:spAutoFit/>
          </a:bodyPr>
          <a:lstStyle/>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15.1 – Utdömande av utvisning och utvisningstyper</a:t>
            </a:r>
          </a:p>
          <a:p>
            <a:r>
              <a:rPr lang="sv-SE" sz="2000" dirty="0">
                <a:latin typeface="+mn-lt"/>
              </a:rPr>
              <a:t>En utvisning kan utdömas när som helst under en ishockeymatch. Detta innefattar hela den ordinarie speltiden, overtime, straffslagsavgörande, pauserna och efter matchens slut fram till dess att domarna och lagen har kommit in i sina omklädningsrum och till dess att domaren har signerat matchprotokollet.</a:t>
            </a:r>
          </a:p>
          <a:p>
            <a:endParaRPr lang="sv-SE" sz="2000" dirty="0">
              <a:latin typeface="+mn-lt"/>
            </a:endParaRPr>
          </a:p>
          <a:p>
            <a:r>
              <a:rPr lang="sv-SE" sz="2000" dirty="0">
                <a:highlight>
                  <a:srgbClr val="FAD72B"/>
                </a:highlight>
                <a:latin typeface="+mn-lt"/>
              </a:rPr>
              <a:t>Innan matchen har hunnit börja kan utvisningar börja utdömas från och med att huvuddomaren har kommit in på banan i syfte att starta matchen.</a:t>
            </a:r>
          </a:p>
          <a:p>
            <a:endParaRPr lang="sv-SE" sz="2000" dirty="0">
              <a:highlight>
                <a:srgbClr val="FAD72B"/>
              </a:highlight>
              <a:latin typeface="+mn-lt"/>
            </a:endParaRPr>
          </a:p>
          <a:p>
            <a:r>
              <a:rPr lang="sv-SE" sz="2000" dirty="0">
                <a:latin typeface="+mn-lt"/>
              </a:rPr>
              <a:t>(…)</a:t>
            </a:r>
          </a:p>
          <a:p>
            <a:endParaRPr lang="sv-SE" sz="2000" dirty="0">
              <a:highlight>
                <a:srgbClr val="FAD72B"/>
              </a:highlight>
              <a:latin typeface="+mn-lt"/>
            </a:endParaRPr>
          </a:p>
          <a:p>
            <a:r>
              <a:rPr lang="sv-SE" sz="2000" dirty="0">
                <a:highlight>
                  <a:srgbClr val="FAD72B"/>
                </a:highlight>
                <a:latin typeface="+mn-lt"/>
              </a:rPr>
              <a:t>En utdömd utvisning kan inte annulleras av domaren i efterhand förutom om spelreglerna stipulerar att utvisningen ska strykas (t.ex. vid mål av icke felande lag – se regel 15.2).</a:t>
            </a:r>
          </a:p>
          <a:p>
            <a:pPr marL="828040">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51144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57452" y="654944"/>
            <a:ext cx="7772400" cy="675897"/>
          </a:xfrm>
        </p:spPr>
        <p:txBody>
          <a:bodyPr/>
          <a:lstStyle/>
          <a:p>
            <a:r>
              <a:rPr lang="sv-SE" sz="3600" dirty="0">
                <a:latin typeface="+mj-lt"/>
              </a:rPr>
              <a:t>Regel 20 – Match Penalty</a:t>
            </a:r>
          </a:p>
        </p:txBody>
      </p:sp>
      <p:sp>
        <p:nvSpPr>
          <p:cNvPr id="5" name="Rektangel 4">
            <a:extLst>
              <a:ext uri="{FF2B5EF4-FFF2-40B4-BE49-F238E27FC236}">
                <a16:creationId xmlns:a16="http://schemas.microsoft.com/office/drawing/2014/main" id="{7B694E57-F2FA-433C-88C4-56377D356566}"/>
              </a:ext>
            </a:extLst>
          </p:cNvPr>
          <p:cNvSpPr/>
          <p:nvPr/>
        </p:nvSpPr>
        <p:spPr>
          <a:xfrm>
            <a:off x="239697" y="1330841"/>
            <a:ext cx="8664605" cy="4652492"/>
          </a:xfrm>
          <a:prstGeom prst="rect">
            <a:avLst/>
          </a:prstGeom>
        </p:spPr>
        <p:txBody>
          <a:bodyPr wrap="square">
            <a:spAutoFit/>
          </a:bodyPr>
          <a:lstStyle/>
          <a:p>
            <a:pPr>
              <a:lnSpc>
                <a:spcPct val="107000"/>
              </a:lnSpc>
              <a:spcAft>
                <a:spcPts val="800"/>
              </a:spcAft>
            </a:pPr>
            <a:r>
              <a:rPr lang="sv-SE" b="1" dirty="0">
                <a:latin typeface="+mn-lt"/>
                <a:ea typeface="Calibri" panose="020F0502020204030204" pitchFamily="34" charset="0"/>
                <a:cs typeface="Times New Roman" panose="02020603050405020304" pitchFamily="18" charset="0"/>
              </a:rPr>
              <a:t>20.4 – Anmälan till bestraffning och automatisk avstängning</a:t>
            </a:r>
          </a:p>
          <a:p>
            <a:r>
              <a:rPr lang="sv-SE" dirty="0">
                <a:latin typeface="+mn-lt"/>
              </a:rPr>
              <a:t>Match penalty är den grövsta formen av diskvalifikation och alla fall av match penalty ska anmälas till bestraffning och ska hanteras enligt RF:s bestraffningsregler.</a:t>
            </a:r>
          </a:p>
          <a:p>
            <a:endParaRPr lang="sv-SE" dirty="0">
              <a:latin typeface="+mn-lt"/>
            </a:endParaRPr>
          </a:p>
          <a:p>
            <a:r>
              <a:rPr lang="sv-SE" dirty="0">
                <a:latin typeface="+mn-lt"/>
              </a:rPr>
              <a:t>Oavsett bestraffningsorganets beslut innebär match penalty automatisk avstängning i nästkommande match i samma tävling (inklusive kvalspel och playoff).</a:t>
            </a:r>
          </a:p>
          <a:p>
            <a:endParaRPr lang="sv-SE" dirty="0">
              <a:latin typeface="+mn-lt"/>
            </a:endParaRPr>
          </a:p>
          <a:p>
            <a:r>
              <a:rPr lang="sv-SE" dirty="0">
                <a:highlight>
                  <a:srgbClr val="FAD72B"/>
                </a:highlight>
                <a:latin typeface="+mn-lt"/>
              </a:rPr>
              <a:t>Ett utdömt match penalty i säsongens sista match innebär inte automatisk avstängning i första matchen nästa säsong.</a:t>
            </a:r>
          </a:p>
          <a:p>
            <a:endParaRPr lang="sv-SE" dirty="0">
              <a:highlight>
                <a:srgbClr val="FAD72B"/>
              </a:highlight>
              <a:latin typeface="+mn-lt"/>
            </a:endParaRPr>
          </a:p>
          <a:p>
            <a:r>
              <a:rPr lang="sv-SE" dirty="0">
                <a:highlight>
                  <a:srgbClr val="FAD72B"/>
                </a:highlight>
                <a:latin typeface="+mn-lt"/>
              </a:rPr>
              <a:t>Ett utdömt match penalty i en enskild träningsmatch innebär ingen automatisk avstängning.</a:t>
            </a:r>
          </a:p>
          <a:p>
            <a:endParaRPr lang="sv-SE" dirty="0">
              <a:highlight>
                <a:srgbClr val="FAD72B"/>
              </a:highlight>
              <a:latin typeface="+mn-lt"/>
            </a:endParaRPr>
          </a:p>
          <a:p>
            <a:r>
              <a:rPr lang="sv-SE" dirty="0">
                <a:highlight>
                  <a:srgbClr val="FAD72B"/>
                </a:highlight>
                <a:latin typeface="+mn-lt"/>
              </a:rPr>
              <a:t>Ett utdömt match penalty i en cup innebär automatisk avstängning i nästa match i cupen.</a:t>
            </a:r>
          </a:p>
          <a:p>
            <a:r>
              <a:rPr lang="sv-SE" i="1" dirty="0">
                <a:highlight>
                  <a:srgbClr val="FAD72B"/>
                </a:highlight>
                <a:latin typeface="+mn-lt"/>
              </a:rPr>
              <a:t>Se även regel 28.2 – Tilläggsbestraffningar.</a:t>
            </a:r>
            <a:endParaRPr lang="sv-SE" dirty="0">
              <a:highlight>
                <a:srgbClr val="FAD72B"/>
              </a:highlight>
              <a:latin typeface="+mn-lt"/>
            </a:endParaRPr>
          </a:p>
          <a:p>
            <a:pPr marL="828040">
              <a:lnSpc>
                <a:spcPct val="107000"/>
              </a:lnSpc>
              <a:spcAft>
                <a:spcPts val="800"/>
              </a:spcAft>
            </a:pPr>
            <a:endParaRPr lang="sv-SE"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876344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57452" y="556146"/>
            <a:ext cx="7772400" cy="675897"/>
          </a:xfrm>
        </p:spPr>
        <p:txBody>
          <a:bodyPr/>
          <a:lstStyle/>
          <a:p>
            <a:r>
              <a:rPr lang="sv-SE" sz="3600" dirty="0">
                <a:latin typeface="+mj-lt"/>
              </a:rPr>
              <a:t>Regel 26 – Uppskjutna straff</a:t>
            </a:r>
          </a:p>
        </p:txBody>
      </p:sp>
      <p:sp>
        <p:nvSpPr>
          <p:cNvPr id="5" name="Rektangel 4">
            <a:extLst>
              <a:ext uri="{FF2B5EF4-FFF2-40B4-BE49-F238E27FC236}">
                <a16:creationId xmlns:a16="http://schemas.microsoft.com/office/drawing/2014/main" id="{7B694E57-F2FA-433C-88C4-56377D356566}"/>
              </a:ext>
            </a:extLst>
          </p:cNvPr>
          <p:cNvSpPr/>
          <p:nvPr/>
        </p:nvSpPr>
        <p:spPr>
          <a:xfrm>
            <a:off x="257452" y="1560236"/>
            <a:ext cx="8664605" cy="2377830"/>
          </a:xfrm>
          <a:prstGeom prst="rect">
            <a:avLst/>
          </a:prstGeom>
        </p:spPr>
        <p:txBody>
          <a:bodyPr wrap="square">
            <a:spAutoFit/>
          </a:bodyPr>
          <a:lstStyle/>
          <a:p>
            <a:pPr>
              <a:lnSpc>
                <a:spcPct val="107000"/>
              </a:lnSpc>
              <a:spcAft>
                <a:spcPts val="800"/>
              </a:spcAft>
            </a:pPr>
            <a:r>
              <a:rPr lang="sv-SE" sz="2000" b="1" dirty="0">
                <a:highlight>
                  <a:srgbClr val="FAD72B"/>
                </a:highlight>
                <a:latin typeface="+mn-lt"/>
                <a:ea typeface="Calibri" panose="020F0502020204030204" pitchFamily="34" charset="0"/>
                <a:cs typeface="Times New Roman" panose="02020603050405020304" pitchFamily="18" charset="0"/>
              </a:rPr>
              <a:t>26.4 – Tillämpning av uppskjutna straff</a:t>
            </a:r>
          </a:p>
          <a:p>
            <a:r>
              <a:rPr lang="sv-SE" sz="2000" dirty="0">
                <a:highlight>
                  <a:srgbClr val="FAD72B"/>
                </a:highlight>
                <a:latin typeface="+mn-lt"/>
              </a:rPr>
              <a:t>När flera olika straff att skjuta upp finns att hantera ska de skjutas upp på så sätt att de större straffen avtjänas sist (förutom när det är både större och mindre straffet utdömt på samma spelare – se regel 19.1) och straffen ska skjutas upp på så sätt att så många spelare som möjligt finns i spel på banan så tidigt som möjligt.</a:t>
            </a:r>
          </a:p>
          <a:p>
            <a:pPr marL="828040">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757679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57452" y="556146"/>
            <a:ext cx="7772400" cy="675897"/>
          </a:xfrm>
        </p:spPr>
        <p:txBody>
          <a:bodyPr/>
          <a:lstStyle/>
          <a:p>
            <a:r>
              <a:rPr lang="sv-SE" sz="3600" dirty="0">
                <a:latin typeface="+mj-lt"/>
              </a:rPr>
              <a:t>Regel 27 – Målvaktsutvisningar</a:t>
            </a:r>
          </a:p>
        </p:txBody>
      </p:sp>
      <p:sp>
        <p:nvSpPr>
          <p:cNvPr id="5" name="Rektangel 4">
            <a:extLst>
              <a:ext uri="{FF2B5EF4-FFF2-40B4-BE49-F238E27FC236}">
                <a16:creationId xmlns:a16="http://schemas.microsoft.com/office/drawing/2014/main" id="{7B694E57-F2FA-433C-88C4-56377D356566}"/>
              </a:ext>
            </a:extLst>
          </p:cNvPr>
          <p:cNvSpPr/>
          <p:nvPr/>
        </p:nvSpPr>
        <p:spPr>
          <a:xfrm>
            <a:off x="239697" y="1405492"/>
            <a:ext cx="8664605" cy="4652492"/>
          </a:xfrm>
          <a:prstGeom prst="rect">
            <a:avLst/>
          </a:prstGeom>
        </p:spPr>
        <p:txBody>
          <a:bodyPr wrap="square">
            <a:spAutoFit/>
          </a:bodyPr>
          <a:lstStyle/>
          <a:p>
            <a:pPr>
              <a:lnSpc>
                <a:spcPct val="107000"/>
              </a:lnSpc>
              <a:spcAft>
                <a:spcPts val="800"/>
              </a:spcAft>
            </a:pPr>
            <a:r>
              <a:rPr lang="sv-SE" b="1" dirty="0">
                <a:latin typeface="+mn-lt"/>
                <a:ea typeface="Calibri" panose="020F0502020204030204" pitchFamily="34" charset="0"/>
                <a:cs typeface="Times New Roman" panose="02020603050405020304" pitchFamily="18" charset="0"/>
              </a:rPr>
              <a:t>27.6 – Generellt om målvaktsutvisningar</a:t>
            </a:r>
          </a:p>
          <a:p>
            <a:r>
              <a:rPr lang="sv-SE" dirty="0">
                <a:latin typeface="+mn-lt"/>
              </a:rPr>
              <a:t>I alla avseenden när en målvakt diskvalificeras för resterande del av matchen är det reservmålvakten som ska ersätta denne. Det är inte tillåtet att byta om en utespelare till målvakt eller att nyttja en eventuell extra icke ombytt reservmålvakt förrän båda de ordinarie målvakterna är antingen diskvalificerade eller skadade.</a:t>
            </a:r>
          </a:p>
          <a:p>
            <a:endParaRPr lang="sv-SE" dirty="0">
              <a:latin typeface="+mn-lt"/>
            </a:endParaRPr>
          </a:p>
          <a:p>
            <a:r>
              <a:rPr lang="sv-SE" dirty="0">
                <a:latin typeface="+mn-lt"/>
              </a:rPr>
              <a:t>Om en målvakt ådöms flera utvisningar samtidigt (som avtjänas på matchklockan) i samma spelstopp ska samtliga utvisningar avtjänas av samma ersättare.</a:t>
            </a:r>
          </a:p>
          <a:p>
            <a:endParaRPr lang="sv-SE" dirty="0">
              <a:latin typeface="+mn-lt"/>
            </a:endParaRPr>
          </a:p>
          <a:p>
            <a:endParaRPr lang="sv-SE" dirty="0">
              <a:latin typeface="+mn-lt"/>
            </a:endParaRPr>
          </a:p>
          <a:p>
            <a:r>
              <a:rPr lang="sv-SE" dirty="0">
                <a:highlight>
                  <a:srgbClr val="FAD72B"/>
                </a:highlight>
                <a:latin typeface="+mn-lt"/>
              </a:rPr>
              <a:t>Om en målvakt diskvalificeras från matchen får eventuella ersättare som avtjänar målvaktens eventuella misconduct penalty omedelbart återvända i spel. Detta gäller även om ersättaren sänts till omklädningsrummet. En ersättare som avtjänar en pågående utvisning på matchklockan eller ett uppskjutet mindre straff får emellertid inte återvända förrän utvisningen är tillfullo avtjänad.</a:t>
            </a:r>
          </a:p>
          <a:p>
            <a:pPr marL="828040">
              <a:lnSpc>
                <a:spcPct val="107000"/>
              </a:lnSpc>
              <a:spcAft>
                <a:spcPts val="800"/>
              </a:spcAft>
            </a:pPr>
            <a:endParaRPr lang="sv-SE"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520580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376311" y="556146"/>
            <a:ext cx="7772400" cy="675897"/>
          </a:xfrm>
        </p:spPr>
        <p:txBody>
          <a:bodyPr/>
          <a:lstStyle/>
          <a:p>
            <a:r>
              <a:rPr lang="sv-SE" sz="3600" dirty="0">
                <a:latin typeface="+mj-lt"/>
              </a:rPr>
              <a:t>Regel 29 – Begrepp och domartecken</a:t>
            </a:r>
          </a:p>
        </p:txBody>
      </p:sp>
      <p:sp>
        <p:nvSpPr>
          <p:cNvPr id="5" name="Rektangel 4">
            <a:extLst>
              <a:ext uri="{FF2B5EF4-FFF2-40B4-BE49-F238E27FC236}">
                <a16:creationId xmlns:a16="http://schemas.microsoft.com/office/drawing/2014/main" id="{7B694E57-F2FA-433C-88C4-56377D356566}"/>
              </a:ext>
            </a:extLst>
          </p:cNvPr>
          <p:cNvSpPr/>
          <p:nvPr/>
        </p:nvSpPr>
        <p:spPr>
          <a:xfrm>
            <a:off x="257452" y="1560236"/>
            <a:ext cx="8664605" cy="4895892"/>
          </a:xfrm>
          <a:prstGeom prst="rect">
            <a:avLst/>
          </a:prstGeom>
        </p:spPr>
        <p:txBody>
          <a:bodyPr wrap="square">
            <a:spAutoFit/>
          </a:bodyPr>
          <a:lstStyle/>
          <a:p>
            <a:pPr>
              <a:lnSpc>
                <a:spcPct val="107000"/>
              </a:lnSpc>
              <a:spcAft>
                <a:spcPts val="800"/>
              </a:spcAft>
            </a:pPr>
            <a:r>
              <a:rPr lang="sv-SE" sz="1600" b="1" dirty="0">
                <a:highlight>
                  <a:srgbClr val="FAD72B"/>
                </a:highlight>
                <a:latin typeface="+mn-lt"/>
                <a:ea typeface="Calibri" panose="020F0502020204030204" pitchFamily="34" charset="0"/>
                <a:cs typeface="Times New Roman" panose="02020603050405020304" pitchFamily="18" charset="0"/>
              </a:rPr>
              <a:t>29.2 – Avsiktligt</a:t>
            </a:r>
          </a:p>
          <a:p>
            <a:r>
              <a:rPr lang="sv-SE" sz="1600" b="1" dirty="0">
                <a:highlight>
                  <a:srgbClr val="FAD72B"/>
                </a:highlight>
                <a:latin typeface="+mn-lt"/>
              </a:rPr>
              <a:t>Avsiktligt</a:t>
            </a:r>
            <a:r>
              <a:rPr lang="sv-SE" sz="1600" dirty="0">
                <a:highlight>
                  <a:srgbClr val="FAD72B"/>
                </a:highlight>
                <a:latin typeface="+mn-lt"/>
              </a:rPr>
              <a:t> – Avsiktligt innebär en handling som utförs med vilja. Spelreglerna hanterar flera olika situationer där begreppet </a:t>
            </a:r>
            <a:r>
              <a:rPr lang="sv-SE" sz="1600" i="1" dirty="0">
                <a:highlight>
                  <a:srgbClr val="FAD72B"/>
                </a:highlight>
                <a:latin typeface="+mn-lt"/>
              </a:rPr>
              <a:t>avsiktlig</a:t>
            </a:r>
            <a:r>
              <a:rPr lang="sv-SE" sz="1600" dirty="0">
                <a:highlight>
                  <a:srgbClr val="FAD72B"/>
                </a:highlight>
                <a:latin typeface="+mn-lt"/>
              </a:rPr>
              <a:t> beskriver vad som händer. Det som då avses är en handling där en person gör någonting antingen i syfte att nå ett önskat resultat eller med likgiltighet inför följderna.</a:t>
            </a:r>
          </a:p>
          <a:p>
            <a:endParaRPr lang="sv-SE" sz="1600" b="1" dirty="0">
              <a:highlight>
                <a:srgbClr val="FAD72B"/>
              </a:highlight>
              <a:latin typeface="+mn-lt"/>
            </a:endParaRPr>
          </a:p>
          <a:p>
            <a:r>
              <a:rPr lang="sv-SE" sz="1600" b="1" dirty="0">
                <a:highlight>
                  <a:srgbClr val="FAD72B"/>
                </a:highlight>
                <a:latin typeface="+mn-lt"/>
              </a:rPr>
              <a:t>Exempel 1</a:t>
            </a:r>
            <a:br>
              <a:rPr lang="sv-SE" sz="1600" dirty="0">
                <a:highlight>
                  <a:srgbClr val="FAD72B"/>
                </a:highlight>
                <a:latin typeface="+mn-lt"/>
              </a:rPr>
            </a:br>
            <a:r>
              <a:rPr lang="sv-SE" sz="1600" dirty="0">
                <a:highlight>
                  <a:srgbClr val="FAD72B"/>
                </a:highlight>
                <a:latin typeface="+mn-lt"/>
              </a:rPr>
              <a:t>En utespelare åker med aktiv skridskoåkning rakt in i sin egen målbur som flyttas ur sitt läge.</a:t>
            </a:r>
          </a:p>
          <a:p>
            <a:r>
              <a:rPr lang="sv-SE" sz="1600" b="1" dirty="0">
                <a:highlight>
                  <a:srgbClr val="FAD72B"/>
                </a:highlight>
                <a:latin typeface="+mn-lt"/>
              </a:rPr>
              <a:t>Bedömning</a:t>
            </a:r>
            <a:r>
              <a:rPr lang="sv-SE" sz="1600" dirty="0">
                <a:highlight>
                  <a:srgbClr val="FAD72B"/>
                </a:highlight>
                <a:latin typeface="+mn-lt"/>
              </a:rPr>
              <a:t>:	Detta ska bedömas som avsiktligt då varje utespelare som fritt rör sig på banan måste vara medveten om var målburarna är belägna. Det är orimligt att åka rakt in i en målbur utan att förstå att målburen riskerar att flyttas ur sitt normala läge. Det är lika orimligt att åka rakt in i en målbur och hävda att man inte visste att den stod där.</a:t>
            </a:r>
            <a:br>
              <a:rPr lang="sv-SE" sz="1600" dirty="0">
                <a:highlight>
                  <a:srgbClr val="FAD72B"/>
                </a:highlight>
                <a:latin typeface="+mn-lt"/>
              </a:rPr>
            </a:br>
            <a:endParaRPr lang="sv-SE" sz="1600" dirty="0">
              <a:highlight>
                <a:srgbClr val="FAD72B"/>
              </a:highlight>
              <a:latin typeface="+mn-lt"/>
            </a:endParaRPr>
          </a:p>
          <a:p>
            <a:r>
              <a:rPr lang="sv-SE" sz="1600" b="1" dirty="0">
                <a:highlight>
                  <a:srgbClr val="FAD72B"/>
                </a:highlight>
                <a:latin typeface="+mn-lt"/>
              </a:rPr>
              <a:t>Exempel 2</a:t>
            </a:r>
            <a:br>
              <a:rPr lang="sv-SE" sz="1600" dirty="0">
                <a:highlight>
                  <a:srgbClr val="FAD72B"/>
                </a:highlight>
                <a:latin typeface="+mn-lt"/>
              </a:rPr>
            </a:br>
            <a:r>
              <a:rPr lang="sv-SE" sz="1600" dirty="0">
                <a:highlight>
                  <a:srgbClr val="FAD72B"/>
                </a:highlight>
                <a:latin typeface="+mn-lt"/>
              </a:rPr>
              <a:t>En utespelare ska skjuta ut pucken ur egen försvarszon. Pucken ställer sig på högkant och spelaren får en felträff så att pucken går rakt ut i spelarbåset.</a:t>
            </a:r>
          </a:p>
          <a:p>
            <a:r>
              <a:rPr lang="sv-SE" sz="1600" b="1" dirty="0">
                <a:highlight>
                  <a:srgbClr val="FAD72B"/>
                </a:highlight>
                <a:latin typeface="+mn-lt"/>
              </a:rPr>
              <a:t>Bedömning</a:t>
            </a:r>
            <a:r>
              <a:rPr lang="sv-SE" sz="1600" dirty="0">
                <a:highlight>
                  <a:srgbClr val="FAD72B"/>
                </a:highlight>
                <a:latin typeface="+mn-lt"/>
              </a:rPr>
              <a:t>:	Detta ska inte betraktas som avsiktligt förutsatt att pucken inte klart och tydligt stod på högkant i god tid så att spelaren kunde förväntas förstå att puckbanan skulle bli oberäknelig.</a:t>
            </a:r>
            <a:br>
              <a:rPr lang="sv-SE" sz="1600" dirty="0">
                <a:latin typeface="+mn-lt"/>
              </a:rPr>
            </a:br>
            <a:endParaRPr lang="sv-SE" sz="1600" dirty="0">
              <a:latin typeface="+mn-lt"/>
            </a:endParaRPr>
          </a:p>
          <a:p>
            <a:pPr marL="828040">
              <a:lnSpc>
                <a:spcPct val="107000"/>
              </a:lnSpc>
              <a:spcAft>
                <a:spcPts val="800"/>
              </a:spcAft>
            </a:pPr>
            <a:endParaRPr lang="sv-SE" sz="16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875344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4">
            <a:extLst>
              <a:ext uri="{FF2B5EF4-FFF2-40B4-BE49-F238E27FC236}">
                <a16:creationId xmlns:a16="http://schemas.microsoft.com/office/drawing/2014/main" id="{C4A9B349-CD6E-41AE-BA76-D51374E31A28}"/>
              </a:ext>
            </a:extLst>
          </p:cNvPr>
          <p:cNvSpPr>
            <a:spLocks noGrp="1" noChangeArrowheads="1"/>
          </p:cNvSpPr>
          <p:nvPr>
            <p:ph type="ctrTitle"/>
          </p:nvPr>
        </p:nvSpPr>
        <p:spPr bwMode="auto">
          <a:xfrm>
            <a:off x="685800" y="893763"/>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800" dirty="0">
                <a:latin typeface="Arial Bold" charset="0"/>
                <a:ea typeface="ＭＳ Ｐゴシック" panose="020B0600070205080204" pitchFamily="34" charset="-128"/>
                <a:cs typeface="Arial Bold" charset="0"/>
              </a:rPr>
              <a:t>Regelnyheter 2019-2020</a:t>
            </a:r>
          </a:p>
        </p:txBody>
      </p:sp>
      <p:sp>
        <p:nvSpPr>
          <p:cNvPr id="3075" name="Underrubrik 5">
            <a:extLst>
              <a:ext uri="{FF2B5EF4-FFF2-40B4-BE49-F238E27FC236}">
                <a16:creationId xmlns:a16="http://schemas.microsoft.com/office/drawing/2014/main" id="{4EAE6FEA-55F1-4AB9-9199-DC511112B034}"/>
              </a:ext>
            </a:extLst>
          </p:cNvPr>
          <p:cNvSpPr>
            <a:spLocks noGrp="1" noChangeArrowheads="1"/>
          </p:cNvSpPr>
          <p:nvPr>
            <p:ph type="subTitle" idx="1"/>
          </p:nvPr>
        </p:nvSpPr>
        <p:spPr bwMode="auto">
          <a:xfrm>
            <a:off x="685800" y="1817688"/>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000" dirty="0">
                <a:latin typeface="+mn-lt"/>
                <a:ea typeface="ＭＳ Ｐゴシック" panose="020B0600070205080204" pitchFamily="34" charset="-128"/>
                <a:cs typeface="Arial" panose="020B0604020202020204" pitchFamily="34" charset="0"/>
              </a:rPr>
              <a:t>Spelreglerna har genomgått en översyn avseende språkdräkt och layout.</a:t>
            </a:r>
          </a:p>
          <a:p>
            <a:endParaRPr lang="sv-SE" altLang="sv-SE" sz="2000" dirty="0">
              <a:latin typeface="+mn-lt"/>
              <a:ea typeface="ＭＳ Ｐゴシック" panose="020B0600070205080204" pitchFamily="34" charset="-128"/>
              <a:cs typeface="Arial" panose="020B0604020202020204" pitchFamily="34" charset="0"/>
            </a:endParaRPr>
          </a:p>
          <a:p>
            <a:r>
              <a:rPr lang="sv-SE" altLang="sv-SE" sz="2000" dirty="0">
                <a:latin typeface="+mn-lt"/>
                <a:ea typeface="ＭＳ Ｐゴシック" panose="020B0600070205080204" pitchFamily="34" charset="-128"/>
                <a:cs typeface="Arial" panose="020B0604020202020204" pitchFamily="34" charset="0"/>
              </a:rPr>
              <a:t>Spelreglerna är uppdaterade med förtydliganden i vissa avsnitt.</a:t>
            </a:r>
          </a:p>
          <a:p>
            <a:endParaRPr lang="sv-SE" altLang="sv-SE" sz="2000" dirty="0">
              <a:latin typeface="+mn-lt"/>
              <a:ea typeface="ＭＳ Ｐゴシック" panose="020B0600070205080204" pitchFamily="34" charset="-128"/>
              <a:cs typeface="Arial" panose="020B0604020202020204" pitchFamily="34" charset="0"/>
            </a:endParaRPr>
          </a:p>
          <a:p>
            <a:r>
              <a:rPr lang="sv-SE" altLang="sv-SE" sz="2000" dirty="0">
                <a:latin typeface="+mn-lt"/>
                <a:ea typeface="ＭＳ Ｐゴシック" panose="020B0600070205080204" pitchFamily="34" charset="-128"/>
                <a:cs typeface="Arial" panose="020B0604020202020204" pitchFamily="34" charset="0"/>
              </a:rPr>
              <a:t>Spelreglerna innehåller även några konkreta nyheter som påverkar matchutförandet.</a:t>
            </a:r>
          </a:p>
          <a:p>
            <a:endParaRPr lang="sv-SE" altLang="sv-SE" sz="2000" dirty="0">
              <a:latin typeface="+mn-lt"/>
              <a:ea typeface="ＭＳ Ｐゴシック" panose="020B0600070205080204" pitchFamily="34" charset="-128"/>
              <a:cs typeface="Arial" panose="020B0604020202020204"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287965"/>
            <a:ext cx="7772400" cy="675897"/>
          </a:xfrm>
        </p:spPr>
        <p:txBody>
          <a:bodyPr/>
          <a:lstStyle/>
          <a:p>
            <a:r>
              <a:rPr lang="sv-SE" sz="3600" dirty="0">
                <a:latin typeface="+mj-lt"/>
              </a:rPr>
              <a:t>Regel 29 – Begrepp och domartecken</a:t>
            </a:r>
          </a:p>
        </p:txBody>
      </p:sp>
      <p:sp>
        <p:nvSpPr>
          <p:cNvPr id="5" name="Rektangel 4">
            <a:extLst>
              <a:ext uri="{FF2B5EF4-FFF2-40B4-BE49-F238E27FC236}">
                <a16:creationId xmlns:a16="http://schemas.microsoft.com/office/drawing/2014/main" id="{7B694E57-F2FA-433C-88C4-56377D356566}"/>
              </a:ext>
            </a:extLst>
          </p:cNvPr>
          <p:cNvSpPr/>
          <p:nvPr/>
        </p:nvSpPr>
        <p:spPr>
          <a:xfrm>
            <a:off x="239697" y="984167"/>
            <a:ext cx="8664605" cy="6619441"/>
          </a:xfrm>
          <a:prstGeom prst="rect">
            <a:avLst/>
          </a:prstGeom>
        </p:spPr>
        <p:txBody>
          <a:bodyPr wrap="square">
            <a:spAutoFit/>
          </a:bodyPr>
          <a:lstStyle/>
          <a:p>
            <a:pPr>
              <a:lnSpc>
                <a:spcPct val="107000"/>
              </a:lnSpc>
              <a:spcAft>
                <a:spcPts val="800"/>
              </a:spcAft>
            </a:pPr>
            <a:r>
              <a:rPr lang="sv-SE" sz="1600" b="1" dirty="0">
                <a:highlight>
                  <a:srgbClr val="FAD72B"/>
                </a:highlight>
                <a:latin typeface="+mn-lt"/>
                <a:ea typeface="Calibri" panose="020F0502020204030204" pitchFamily="34" charset="0"/>
                <a:cs typeface="Times New Roman" panose="02020603050405020304" pitchFamily="18" charset="0"/>
              </a:rPr>
              <a:t>29.2 – Avsiktligt</a:t>
            </a:r>
          </a:p>
          <a:p>
            <a:r>
              <a:rPr lang="sv-SE" sz="1600" b="1" dirty="0">
                <a:highlight>
                  <a:srgbClr val="FAD72B"/>
                </a:highlight>
                <a:latin typeface="+mn-lt"/>
              </a:rPr>
              <a:t>Exempel 3</a:t>
            </a:r>
            <a:br>
              <a:rPr lang="sv-SE" sz="1600" b="1" dirty="0">
                <a:highlight>
                  <a:srgbClr val="FAD72B"/>
                </a:highlight>
                <a:latin typeface="+mn-lt"/>
              </a:rPr>
            </a:br>
            <a:r>
              <a:rPr lang="sv-SE" sz="1600" dirty="0">
                <a:highlight>
                  <a:srgbClr val="FAD72B"/>
                </a:highlight>
                <a:latin typeface="+mn-lt"/>
              </a:rPr>
              <a:t>Under ett bråk har en av kombattanterna plötsligt inte sina handskar på sig.</a:t>
            </a:r>
          </a:p>
          <a:p>
            <a:r>
              <a:rPr lang="sv-SE" sz="1600" b="1" dirty="0">
                <a:highlight>
                  <a:srgbClr val="FAD72B"/>
                </a:highlight>
                <a:latin typeface="+mn-lt"/>
              </a:rPr>
              <a:t>Bedömning:	</a:t>
            </a:r>
            <a:r>
              <a:rPr lang="sv-SE" sz="1600" dirty="0">
                <a:highlight>
                  <a:srgbClr val="FAD72B"/>
                </a:highlight>
                <a:latin typeface="+mn-lt"/>
              </a:rPr>
              <a:t>En ishockeyspelare som bär ishockeyhandskar som inte är trasiga och som således sitter korrekt på handen under normalt spel tappar inte dessa av misstag. Om en spelare befinner sig i en bråk/gruffsituation utan handskar och utan att någon uppenbart slitit av spelaren handskarna, så har spelaren avsiktligt tagit av sig dem och händelsen ska bedömas som sådan.</a:t>
            </a:r>
          </a:p>
          <a:p>
            <a:endParaRPr lang="sv-SE" sz="1600" dirty="0">
              <a:highlight>
                <a:srgbClr val="FAD72B"/>
              </a:highlight>
              <a:latin typeface="+mn-lt"/>
            </a:endParaRPr>
          </a:p>
          <a:p>
            <a:r>
              <a:rPr lang="sv-SE" sz="1600" b="1" dirty="0">
                <a:highlight>
                  <a:srgbClr val="FAD72B"/>
                </a:highlight>
                <a:latin typeface="+mn-lt"/>
                <a:ea typeface="Calibri" panose="020F0502020204030204" pitchFamily="34" charset="0"/>
                <a:cs typeface="Times New Roman" panose="02020603050405020304" pitchFamily="18" charset="0"/>
              </a:rPr>
              <a:t>29.3 – Bråk/gruff</a:t>
            </a:r>
          </a:p>
          <a:p>
            <a:r>
              <a:rPr lang="sv-SE" sz="1600" dirty="0">
                <a:highlight>
                  <a:srgbClr val="FAD72B"/>
                </a:highlight>
                <a:latin typeface="+mn-lt"/>
              </a:rPr>
              <a:t>Bråk/gruff är en situation där spelare hamnar i konflikt med varandra. Ett bråk eller ett gruff uppstår då och då i anslutning till avblåsningar, men även ibland under pågående spel. Om ett bråk eller ett gruff inträffar har alla icke deltagande spelare skyldighet att inte blanda sig i. Bråk och gruff används som samlingsbegrepp för allt från smärre skärmytslingar utan utvisningspåföljd till flagranta slagsmål med avstängningar som följd.</a:t>
            </a:r>
          </a:p>
          <a:p>
            <a:endParaRPr lang="sv-SE" sz="1600" dirty="0">
              <a:highlight>
                <a:srgbClr val="FAD72B"/>
              </a:highlight>
              <a:latin typeface="+mn-lt"/>
            </a:endParaRPr>
          </a:p>
          <a:p>
            <a:r>
              <a:rPr lang="sv-SE" sz="1600" b="1" dirty="0">
                <a:highlight>
                  <a:srgbClr val="FAD72B"/>
                </a:highlight>
                <a:latin typeface="+mn-lt"/>
              </a:rPr>
              <a:t>29.4 - Friläge</a:t>
            </a:r>
          </a:p>
          <a:p>
            <a:r>
              <a:rPr lang="sv-SE" sz="1600" b="1" dirty="0">
                <a:highlight>
                  <a:srgbClr val="FAD72B"/>
                </a:highlight>
                <a:latin typeface="+mn-lt"/>
              </a:rPr>
              <a:t>Friläge</a:t>
            </a:r>
            <a:r>
              <a:rPr lang="sv-SE" sz="1600" dirty="0">
                <a:highlight>
                  <a:srgbClr val="FAD72B"/>
                </a:highlight>
                <a:latin typeface="+mn-lt"/>
              </a:rPr>
              <a:t> – Friläge definierar en spelare som, om denne utsätts för en förseelse, kan erhålla ett straffslag. För att befinna sig i ett friläge ska man 1) vara utanför sin egen försvarszon, 2) ha pucken under kontroll eller vara i bäst position att erövra en förlupen puck och 3) inte ha någon motståndare att passera mellan sig själv och motståndarmålet. Med detta menas att spelaren för att anses ha ett friläge ska ha ”brutit sig loss” (</a:t>
            </a:r>
            <a:r>
              <a:rPr lang="sv-SE" sz="1600" dirty="0" err="1">
                <a:highlight>
                  <a:srgbClr val="FAD72B"/>
                </a:highlight>
                <a:latin typeface="+mn-lt"/>
              </a:rPr>
              <a:t>breakaway</a:t>
            </a:r>
            <a:r>
              <a:rPr lang="sv-SE" sz="1600" dirty="0">
                <a:highlight>
                  <a:srgbClr val="FAD72B"/>
                </a:highlight>
                <a:latin typeface="+mn-lt"/>
              </a:rPr>
              <a:t>) och skapat en yta mellan sig själv och närmast efterföljande motståndare.</a:t>
            </a:r>
          </a:p>
          <a:p>
            <a:endParaRPr lang="sv-SE" sz="1600" b="1" dirty="0">
              <a:highlight>
                <a:srgbClr val="FAD72B"/>
              </a:highlight>
              <a:latin typeface="+mn-lt"/>
              <a:ea typeface="Calibri" panose="020F0502020204030204" pitchFamily="34" charset="0"/>
              <a:cs typeface="Times New Roman" panose="02020603050405020304" pitchFamily="18" charset="0"/>
            </a:endParaRPr>
          </a:p>
          <a:p>
            <a:endParaRPr lang="sv-SE" sz="1600" dirty="0">
              <a:highlight>
                <a:srgbClr val="FAD72B"/>
              </a:highlight>
              <a:latin typeface="+mn-lt"/>
            </a:endParaRPr>
          </a:p>
          <a:p>
            <a:br>
              <a:rPr lang="sv-SE" sz="1600" dirty="0">
                <a:latin typeface="+mn-lt"/>
              </a:rPr>
            </a:br>
            <a:endParaRPr lang="sv-SE" sz="1600" dirty="0">
              <a:latin typeface="+mn-lt"/>
            </a:endParaRPr>
          </a:p>
          <a:p>
            <a:pPr marL="828040">
              <a:lnSpc>
                <a:spcPct val="107000"/>
              </a:lnSpc>
              <a:spcAft>
                <a:spcPts val="800"/>
              </a:spcAft>
            </a:pPr>
            <a:endParaRPr lang="sv-SE" sz="16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53381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57452" y="556146"/>
            <a:ext cx="7772400" cy="675897"/>
          </a:xfrm>
        </p:spPr>
        <p:txBody>
          <a:bodyPr/>
          <a:lstStyle/>
          <a:p>
            <a:r>
              <a:rPr lang="sv-SE" sz="3600" dirty="0">
                <a:latin typeface="+mj-lt"/>
              </a:rPr>
              <a:t>Regel 29 – Begrepp och domartecken</a:t>
            </a:r>
          </a:p>
        </p:txBody>
      </p:sp>
      <p:sp>
        <p:nvSpPr>
          <p:cNvPr id="5" name="Rektangel 4">
            <a:extLst>
              <a:ext uri="{FF2B5EF4-FFF2-40B4-BE49-F238E27FC236}">
                <a16:creationId xmlns:a16="http://schemas.microsoft.com/office/drawing/2014/main" id="{7B694E57-F2FA-433C-88C4-56377D356566}"/>
              </a:ext>
            </a:extLst>
          </p:cNvPr>
          <p:cNvSpPr/>
          <p:nvPr/>
        </p:nvSpPr>
        <p:spPr>
          <a:xfrm>
            <a:off x="257452" y="1560236"/>
            <a:ext cx="8664605" cy="5568447"/>
          </a:xfrm>
          <a:prstGeom prst="rect">
            <a:avLst/>
          </a:prstGeom>
        </p:spPr>
        <p:txBody>
          <a:bodyPr wrap="square">
            <a:spAutoFit/>
          </a:bodyPr>
          <a:lstStyle/>
          <a:p>
            <a:pPr>
              <a:lnSpc>
                <a:spcPct val="107000"/>
              </a:lnSpc>
              <a:spcAft>
                <a:spcPts val="800"/>
              </a:spcAft>
            </a:pPr>
            <a:r>
              <a:rPr lang="sv-SE" sz="2000" b="1" dirty="0">
                <a:highlight>
                  <a:srgbClr val="FAD72B"/>
                </a:highlight>
                <a:latin typeface="+mn-lt"/>
                <a:ea typeface="Calibri" panose="020F0502020204030204" pitchFamily="34" charset="0"/>
                <a:cs typeface="Times New Roman" panose="02020603050405020304" pitchFamily="18" charset="0"/>
              </a:rPr>
              <a:t>29.5 – Försvarslös</a:t>
            </a:r>
          </a:p>
          <a:p>
            <a:pPr>
              <a:lnSpc>
                <a:spcPct val="107000"/>
              </a:lnSpc>
              <a:spcAft>
                <a:spcPts val="800"/>
              </a:spcAft>
            </a:pPr>
            <a:r>
              <a:rPr lang="sv-SE" sz="2000" b="1" dirty="0">
                <a:highlight>
                  <a:srgbClr val="FAD72B"/>
                </a:highlight>
                <a:latin typeface="+mn-lt"/>
              </a:rPr>
              <a:t>Försvarslös</a:t>
            </a:r>
            <a:r>
              <a:rPr lang="sv-SE" sz="2000" dirty="0">
                <a:highlight>
                  <a:srgbClr val="FAD72B"/>
                </a:highlight>
                <a:latin typeface="+mn-lt"/>
              </a:rPr>
              <a:t> – Försvarslös definierar en spelare som i en specifik situation inte har förmåga att hantera ett angrepp. Det kan t.ex. handla om en spelare som blir tacklad bakifrån utan att veta om att en sådan tackling är initierad och därmed utan möjlighet att spjärna emot, eller som blir tacklad bakifrån på ett mycket tuffare sätt än vad som kan anses vara rimligt att förvänta sig. </a:t>
            </a:r>
          </a:p>
          <a:p>
            <a:pPr>
              <a:lnSpc>
                <a:spcPct val="107000"/>
              </a:lnSpc>
              <a:spcAft>
                <a:spcPts val="800"/>
              </a:spcAft>
            </a:pPr>
            <a:r>
              <a:rPr lang="sv-SE" sz="2000" dirty="0">
                <a:highlight>
                  <a:srgbClr val="FAD72B"/>
                </a:highlight>
                <a:latin typeface="+mn-lt"/>
              </a:rPr>
              <a:t>Det kan också handla om en spelare som hamnat i ett kraftunderläge under ett bråk, men som ändå får motta ytterligare våld eller en spelare som angrips på ett helt oväntat sätt t.ex. med en tackling från den ”blinda sidan” eller precis efter att spelaren har upphört att ha kontroll på pucken och därmed hunnit börja slappna av etc.</a:t>
            </a:r>
            <a:endParaRPr lang="sv-SE" sz="2000" b="1" dirty="0">
              <a:highlight>
                <a:srgbClr val="FAD72B"/>
              </a:highlight>
              <a:latin typeface="+mn-lt"/>
              <a:ea typeface="Calibri" panose="020F0502020204030204" pitchFamily="34" charset="0"/>
              <a:cs typeface="Times New Roman" panose="02020603050405020304" pitchFamily="18" charset="0"/>
            </a:endParaRPr>
          </a:p>
          <a:p>
            <a:endParaRPr lang="sv-SE" sz="2000" b="1" dirty="0">
              <a:highlight>
                <a:srgbClr val="FAD72B"/>
              </a:highlight>
              <a:latin typeface="+mn-lt"/>
              <a:ea typeface="Calibri" panose="020F0502020204030204" pitchFamily="34" charset="0"/>
              <a:cs typeface="Times New Roman" panose="02020603050405020304" pitchFamily="18" charset="0"/>
            </a:endParaRPr>
          </a:p>
          <a:p>
            <a:endParaRPr lang="sv-SE" sz="2000" dirty="0">
              <a:highlight>
                <a:srgbClr val="FAD72B"/>
              </a:highlight>
              <a:latin typeface="+mn-lt"/>
            </a:endParaRPr>
          </a:p>
          <a:p>
            <a:br>
              <a:rPr lang="sv-SE" sz="2000" dirty="0">
                <a:latin typeface="+mn-lt"/>
              </a:rPr>
            </a:br>
            <a:endParaRPr lang="sv-SE" sz="2000" dirty="0">
              <a:latin typeface="+mn-lt"/>
            </a:endParaRPr>
          </a:p>
          <a:p>
            <a:pPr marL="828040">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819011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57452" y="529015"/>
            <a:ext cx="7772400" cy="675897"/>
          </a:xfrm>
        </p:spPr>
        <p:txBody>
          <a:bodyPr/>
          <a:lstStyle/>
          <a:p>
            <a:r>
              <a:rPr lang="sv-SE" sz="3600" dirty="0">
                <a:latin typeface="+mj-lt"/>
              </a:rPr>
              <a:t>Regel 29 – Begrepp och domartecken</a:t>
            </a:r>
          </a:p>
        </p:txBody>
      </p:sp>
      <p:sp>
        <p:nvSpPr>
          <p:cNvPr id="5" name="Rektangel 4">
            <a:extLst>
              <a:ext uri="{FF2B5EF4-FFF2-40B4-BE49-F238E27FC236}">
                <a16:creationId xmlns:a16="http://schemas.microsoft.com/office/drawing/2014/main" id="{7B694E57-F2FA-433C-88C4-56377D356566}"/>
              </a:ext>
            </a:extLst>
          </p:cNvPr>
          <p:cNvSpPr/>
          <p:nvPr/>
        </p:nvSpPr>
        <p:spPr>
          <a:xfrm>
            <a:off x="257452" y="1560236"/>
            <a:ext cx="8664605" cy="6037487"/>
          </a:xfrm>
          <a:prstGeom prst="rect">
            <a:avLst/>
          </a:prstGeom>
        </p:spPr>
        <p:txBody>
          <a:bodyPr wrap="square">
            <a:spAutoFit/>
          </a:bodyPr>
          <a:lstStyle/>
          <a:p>
            <a:pPr>
              <a:lnSpc>
                <a:spcPct val="107000"/>
              </a:lnSpc>
              <a:spcAft>
                <a:spcPts val="800"/>
              </a:spcAft>
            </a:pPr>
            <a:r>
              <a:rPr lang="sv-SE" b="1" dirty="0">
                <a:highlight>
                  <a:srgbClr val="FAD72B"/>
                </a:highlight>
                <a:latin typeface="+mn-lt"/>
                <a:ea typeface="Calibri" panose="020F0502020204030204" pitchFamily="34" charset="0"/>
                <a:cs typeface="Times New Roman" panose="02020603050405020304" pitchFamily="18" charset="0"/>
              </a:rPr>
              <a:t>29.7 – Kontroll på pucken</a:t>
            </a:r>
          </a:p>
          <a:p>
            <a:r>
              <a:rPr lang="sv-SE" b="1" dirty="0">
                <a:highlight>
                  <a:srgbClr val="FAD72B"/>
                </a:highlight>
                <a:latin typeface="+mn-lt"/>
              </a:rPr>
              <a:t>Kontroll på pucken</a:t>
            </a:r>
            <a:r>
              <a:rPr lang="sv-SE" dirty="0">
                <a:highlight>
                  <a:srgbClr val="FAD72B"/>
                </a:highlight>
                <a:latin typeface="+mn-lt"/>
              </a:rPr>
              <a:t> – Kontroll på pucken innebär att kontrollera pucken medvetet med sin klubba eller kropp. För att puckkontakt ska räknas som kontrollerad ska kontakten vara avsiktlig och medveten.</a:t>
            </a:r>
          </a:p>
          <a:p>
            <a:endParaRPr lang="sv-SE" dirty="0">
              <a:highlight>
                <a:srgbClr val="FAD72B"/>
              </a:highlight>
              <a:latin typeface="+mn-lt"/>
            </a:endParaRPr>
          </a:p>
          <a:p>
            <a:r>
              <a:rPr lang="sv-SE" dirty="0">
                <a:highlight>
                  <a:srgbClr val="FAD72B"/>
                </a:highlight>
                <a:latin typeface="+mn-lt"/>
              </a:rPr>
              <a:t>Kontroll på pucken anses också den spelare ha som har pucken inom ett direkt spelbart område. Med detta menas att spelaren utan problem omedelbart skulle kunna spela pucken med sin klubba eller kropp. Exempelvis kan det röra sig om en utespelare som är på väg att ta emot en passning, men där pucken fortfarande har en halvmeter kvar att nå fram. En sådan utespelare anses ha kontroll på pucken även om spelaren inte är medveten om närheten till pucken.</a:t>
            </a:r>
          </a:p>
          <a:p>
            <a:endParaRPr lang="sv-SE" dirty="0">
              <a:highlight>
                <a:srgbClr val="FAD72B"/>
              </a:highlight>
              <a:latin typeface="+mn-lt"/>
            </a:endParaRPr>
          </a:p>
          <a:p>
            <a:r>
              <a:rPr lang="sv-SE" dirty="0">
                <a:highlight>
                  <a:srgbClr val="FAD72B"/>
                </a:highlight>
                <a:latin typeface="+mn-lt"/>
              </a:rPr>
              <a:t>En utespelare som har kontroll på pucken är tacklingsbar.</a:t>
            </a:r>
          </a:p>
          <a:p>
            <a:r>
              <a:rPr lang="sv-SE" dirty="0">
                <a:highlight>
                  <a:srgbClr val="FAD72B"/>
                </a:highlight>
                <a:latin typeface="+mn-lt"/>
              </a:rPr>
              <a:t>En spelare slutar ha kontroll på pucken när pucken inte längre är i spelarens besittning i det spelbara området, eller när pucken har lämnat klubba/kropp i samband med ett skott/passning.</a:t>
            </a:r>
          </a:p>
          <a:p>
            <a:endParaRPr lang="sv-SE" b="1" dirty="0">
              <a:highlight>
                <a:srgbClr val="FAD72B"/>
              </a:highlight>
              <a:latin typeface="+mn-lt"/>
              <a:ea typeface="Calibri" panose="020F0502020204030204" pitchFamily="34" charset="0"/>
              <a:cs typeface="Times New Roman" panose="02020603050405020304" pitchFamily="18" charset="0"/>
            </a:endParaRPr>
          </a:p>
          <a:p>
            <a:endParaRPr lang="sv-SE" dirty="0">
              <a:highlight>
                <a:srgbClr val="FAD72B"/>
              </a:highlight>
              <a:latin typeface="+mn-lt"/>
            </a:endParaRPr>
          </a:p>
          <a:p>
            <a:br>
              <a:rPr lang="sv-SE" dirty="0">
                <a:latin typeface="+mn-lt"/>
              </a:rPr>
            </a:br>
            <a:endParaRPr lang="sv-SE" dirty="0">
              <a:latin typeface="+mn-lt"/>
            </a:endParaRPr>
          </a:p>
          <a:p>
            <a:pPr marL="828040">
              <a:lnSpc>
                <a:spcPct val="107000"/>
              </a:lnSpc>
              <a:spcAft>
                <a:spcPts val="800"/>
              </a:spcAft>
            </a:pPr>
            <a:endParaRPr lang="sv-SE"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536142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356426"/>
            <a:ext cx="7772400" cy="675897"/>
          </a:xfrm>
        </p:spPr>
        <p:txBody>
          <a:bodyPr/>
          <a:lstStyle/>
          <a:p>
            <a:r>
              <a:rPr lang="sv-SE" sz="3600" dirty="0">
                <a:latin typeface="+mj-lt"/>
              </a:rPr>
              <a:t>Regel 29 – Begrepp och domartecken</a:t>
            </a:r>
          </a:p>
        </p:txBody>
      </p:sp>
      <p:sp>
        <p:nvSpPr>
          <p:cNvPr id="5" name="Rektangel 4">
            <a:extLst>
              <a:ext uri="{FF2B5EF4-FFF2-40B4-BE49-F238E27FC236}">
                <a16:creationId xmlns:a16="http://schemas.microsoft.com/office/drawing/2014/main" id="{7B694E57-F2FA-433C-88C4-56377D356566}"/>
              </a:ext>
            </a:extLst>
          </p:cNvPr>
          <p:cNvSpPr/>
          <p:nvPr/>
        </p:nvSpPr>
        <p:spPr>
          <a:xfrm>
            <a:off x="239697" y="1032323"/>
            <a:ext cx="8664605" cy="5756256"/>
          </a:xfrm>
          <a:prstGeom prst="rect">
            <a:avLst/>
          </a:prstGeom>
        </p:spPr>
        <p:txBody>
          <a:bodyPr wrap="square">
            <a:spAutoFit/>
          </a:bodyPr>
          <a:lstStyle/>
          <a:p>
            <a:pPr>
              <a:lnSpc>
                <a:spcPct val="107000"/>
              </a:lnSpc>
              <a:spcAft>
                <a:spcPts val="800"/>
              </a:spcAft>
            </a:pPr>
            <a:r>
              <a:rPr lang="sv-SE" sz="1500" b="1" dirty="0">
                <a:highlight>
                  <a:srgbClr val="FAD72B"/>
                </a:highlight>
                <a:latin typeface="+mn-lt"/>
                <a:ea typeface="Calibri" panose="020F0502020204030204" pitchFamily="34" charset="0"/>
                <a:cs typeface="Times New Roman" panose="02020603050405020304" pitchFamily="18" charset="0"/>
              </a:rPr>
              <a:t>29.10 – Obehärskad förseelse</a:t>
            </a:r>
          </a:p>
          <a:p>
            <a:r>
              <a:rPr lang="sv-SE" sz="1500" b="1" dirty="0">
                <a:highlight>
                  <a:srgbClr val="FAD72B"/>
                </a:highlight>
                <a:latin typeface="+mn-lt"/>
              </a:rPr>
              <a:t>Obehärskad förseelse</a:t>
            </a:r>
            <a:r>
              <a:rPr lang="sv-SE" sz="1500" dirty="0">
                <a:highlight>
                  <a:srgbClr val="FAD72B"/>
                </a:highlight>
                <a:latin typeface="+mn-lt"/>
              </a:rPr>
              <a:t> – En obehärskad förseelse ska föranleda match penalty. Med obehärskad förseelse menas ett angrepp som är långt utanför ramarna för det förväntade. Det kan t.ex. röra sig om en spelare som försöker slå ned alla i sin väg, en spelare som är fullständigt likgiltig inför följderna av sitt agerande eller en spelare som ”tappar koncepten” och bedöms utgöra en fara för sig själv eller annan.</a:t>
            </a:r>
          </a:p>
          <a:p>
            <a:endParaRPr lang="sv-SE" sz="1500" dirty="0">
              <a:highlight>
                <a:srgbClr val="FAD72B"/>
              </a:highlight>
              <a:latin typeface="+mn-lt"/>
            </a:endParaRPr>
          </a:p>
          <a:p>
            <a:r>
              <a:rPr lang="sv-SE" sz="1500" b="1" dirty="0">
                <a:highlight>
                  <a:srgbClr val="FAD72B"/>
                </a:highlight>
                <a:latin typeface="+mn-lt"/>
              </a:rPr>
              <a:t>29.14 – Våldsam förseelse</a:t>
            </a:r>
          </a:p>
          <a:p>
            <a:r>
              <a:rPr lang="sv-SE" sz="1500" b="1" dirty="0">
                <a:highlight>
                  <a:srgbClr val="FAD72B"/>
                </a:highlight>
                <a:latin typeface="+mn-lt"/>
              </a:rPr>
              <a:t>Våldsam förseelse</a:t>
            </a:r>
            <a:r>
              <a:rPr lang="sv-SE" sz="1500" dirty="0">
                <a:highlight>
                  <a:srgbClr val="FAD72B"/>
                </a:highlight>
                <a:latin typeface="+mn-lt"/>
              </a:rPr>
              <a:t> – En våldsam förseelse ska föranleda match penalty. Med våldsam förseelse menas ett angrepp som utförs med en kraft som med marginal passerar vad som är motiverat och som därmed riskerar motståndarens säkerhet. Exempel på detta kan vara att med kraft tackla någon i huvudet från sidan när motståndaren är försvarslös för angreppet, att hoppa och tackla någon i huvudet, att med stor kraft använda sin klubba mot en motståndare på ett oskyddat område etc.</a:t>
            </a:r>
          </a:p>
          <a:p>
            <a:endParaRPr lang="sv-SE" sz="1500" b="1" dirty="0">
              <a:highlight>
                <a:srgbClr val="FAD72B"/>
              </a:highlight>
              <a:latin typeface="+mn-lt"/>
            </a:endParaRPr>
          </a:p>
          <a:p>
            <a:r>
              <a:rPr lang="sv-SE" sz="1500" b="1" dirty="0">
                <a:highlight>
                  <a:srgbClr val="FAD72B"/>
                </a:highlight>
                <a:latin typeface="+mn-lt"/>
              </a:rPr>
              <a:t>29.15 – Vårdslös förseelse</a:t>
            </a:r>
          </a:p>
          <a:p>
            <a:r>
              <a:rPr lang="sv-SE" sz="1500" b="1" dirty="0">
                <a:highlight>
                  <a:srgbClr val="FAD72B"/>
                </a:highlight>
                <a:latin typeface="+mn-lt"/>
              </a:rPr>
              <a:t>Vårdslös förseelse </a:t>
            </a:r>
            <a:r>
              <a:rPr lang="sv-SE" sz="1500" dirty="0">
                <a:highlight>
                  <a:srgbClr val="FAD72B"/>
                </a:highlight>
                <a:latin typeface="+mn-lt"/>
              </a:rPr>
              <a:t>– En vårdslös förseelse ska föranleda större straffet + game misconduct penalty. Med vårdslös förseelse menas ett angrepp som utförs med likgiltighet eller uppenbart bristande anpassningsförmåga inför motståndaren. </a:t>
            </a:r>
          </a:p>
          <a:p>
            <a:r>
              <a:rPr lang="sv-SE" sz="1500" dirty="0">
                <a:highlight>
                  <a:srgbClr val="FAD72B"/>
                </a:highlight>
                <a:latin typeface="+mn-lt"/>
              </a:rPr>
              <a:t>Exempel på detta kan vara att möta upp en tackling med utsträckt klubba så att motståndaren träffas i ansiktet, att inte anpassa sin spelmässiga fördel i en tacklingssituation och istället utnyttja en motståndares utsatta läge och tackla denne med huvudet före in i sargen, att med dålig timing angripa en motståndare </a:t>
            </a:r>
          </a:p>
          <a:p>
            <a:r>
              <a:rPr lang="sv-SE" sz="1500" dirty="0">
                <a:highlight>
                  <a:srgbClr val="FAD72B"/>
                </a:highlight>
                <a:latin typeface="+mn-lt"/>
              </a:rPr>
              <a:t>med en tackling så att denna tackling träffar i huvudet med inte oansenlig kraft etc.</a:t>
            </a:r>
            <a:endParaRPr lang="sv-SE" sz="1500" b="1" dirty="0">
              <a:highlight>
                <a:srgbClr val="FAD72B"/>
              </a:highlight>
              <a:latin typeface="+mn-lt"/>
            </a:endParaRPr>
          </a:p>
          <a:p>
            <a:br>
              <a:rPr lang="sv-SE" sz="1500" dirty="0">
                <a:latin typeface="+mn-lt"/>
              </a:rPr>
            </a:br>
            <a:endParaRPr lang="sv-SE" sz="1500" dirty="0">
              <a:latin typeface="+mn-lt"/>
            </a:endParaRPr>
          </a:p>
          <a:p>
            <a:pPr marL="828040">
              <a:lnSpc>
                <a:spcPct val="107000"/>
              </a:lnSpc>
              <a:spcAft>
                <a:spcPts val="800"/>
              </a:spcAft>
            </a:pPr>
            <a:endParaRPr lang="sv-SE" sz="15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61070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AA0671-6C5B-4638-9348-1A4C3BDD854A}"/>
              </a:ext>
            </a:extLst>
          </p:cNvPr>
          <p:cNvSpPr>
            <a:spLocks noGrp="1"/>
          </p:cNvSpPr>
          <p:nvPr>
            <p:ph type="ctrTitle"/>
          </p:nvPr>
        </p:nvSpPr>
        <p:spPr/>
        <p:txBody>
          <a:bodyPr/>
          <a:lstStyle/>
          <a:p>
            <a:r>
              <a:rPr lang="sv-SE" dirty="0"/>
              <a:t>Domartecken</a:t>
            </a:r>
          </a:p>
        </p:txBody>
      </p:sp>
      <p:sp>
        <p:nvSpPr>
          <p:cNvPr id="3" name="Underrubrik 2">
            <a:extLst>
              <a:ext uri="{FF2B5EF4-FFF2-40B4-BE49-F238E27FC236}">
                <a16:creationId xmlns:a16="http://schemas.microsoft.com/office/drawing/2014/main" id="{A77AD961-EB1A-41DA-AD3F-DDD88E584D40}"/>
              </a:ext>
            </a:extLst>
          </p:cNvPr>
          <p:cNvSpPr>
            <a:spLocks noGrp="1"/>
          </p:cNvSpPr>
          <p:nvPr>
            <p:ph type="subTitle" idx="1"/>
          </p:nvPr>
        </p:nvSpPr>
        <p:spPr>
          <a:xfrm>
            <a:off x="4800077" y="2693946"/>
            <a:ext cx="3884774" cy="1752600"/>
          </a:xfrm>
        </p:spPr>
        <p:txBody>
          <a:bodyPr/>
          <a:lstStyle/>
          <a:p>
            <a:r>
              <a:rPr lang="sv-SE" dirty="0"/>
              <a:t>Nytt domartecken:</a:t>
            </a:r>
          </a:p>
          <a:p>
            <a:r>
              <a:rPr lang="sv-SE" dirty="0"/>
              <a:t>Late Hit</a:t>
            </a:r>
          </a:p>
          <a:p>
            <a:endParaRPr lang="sv-SE" dirty="0"/>
          </a:p>
          <a:p>
            <a:endParaRPr lang="sv-SE" dirty="0"/>
          </a:p>
        </p:txBody>
      </p:sp>
      <p:pic>
        <p:nvPicPr>
          <p:cNvPr id="6" name="Platshållare för innehåll 5">
            <a:extLst>
              <a:ext uri="{FF2B5EF4-FFF2-40B4-BE49-F238E27FC236}">
                <a16:creationId xmlns:a16="http://schemas.microsoft.com/office/drawing/2014/main" id="{2081408C-E094-43D2-9E83-76726B1718A4}"/>
              </a:ext>
            </a:extLst>
          </p:cNvPr>
          <p:cNvPicPr>
            <a:picLocks noGrp="1" noChangeAspect="1"/>
          </p:cNvPicPr>
          <p:nvPr>
            <p:ph sz="half" idx="10"/>
          </p:nvPr>
        </p:nvPicPr>
        <p:blipFill>
          <a:blip r:embed="rId2"/>
          <a:stretch>
            <a:fillRect/>
          </a:stretch>
        </p:blipFill>
        <p:spPr>
          <a:xfrm>
            <a:off x="459149" y="707997"/>
            <a:ext cx="4185132" cy="4585837"/>
          </a:xfrm>
        </p:spPr>
      </p:pic>
    </p:spTree>
    <p:extLst>
      <p:ext uri="{BB962C8B-B14F-4D97-AF65-F5344CB8AC3E}">
        <p14:creationId xmlns:p14="http://schemas.microsoft.com/office/powerpoint/2010/main" val="4217914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177553" y="219327"/>
            <a:ext cx="7772400" cy="675897"/>
          </a:xfrm>
        </p:spPr>
        <p:txBody>
          <a:bodyPr/>
          <a:lstStyle/>
          <a:p>
            <a:r>
              <a:rPr lang="sv-SE" sz="3600" dirty="0">
                <a:latin typeface="+mj-lt"/>
              </a:rPr>
              <a:t>Regel 44 – Checking to the </a:t>
            </a:r>
            <a:r>
              <a:rPr lang="sv-SE" sz="3600" dirty="0" err="1">
                <a:latin typeface="+mj-lt"/>
              </a:rPr>
              <a:t>head</a:t>
            </a:r>
            <a:endParaRPr lang="sv-SE" sz="3600" dirty="0">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177553" y="892857"/>
            <a:ext cx="8664605" cy="6503062"/>
          </a:xfrm>
          <a:prstGeom prst="rect">
            <a:avLst/>
          </a:prstGeom>
        </p:spPr>
        <p:txBody>
          <a:bodyPr wrap="square">
            <a:spAutoFit/>
          </a:bodyPr>
          <a:lstStyle/>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44.1 – Definition</a:t>
            </a:r>
          </a:p>
          <a:p>
            <a:r>
              <a:rPr lang="sv-SE" sz="2000" dirty="0">
                <a:highlight>
                  <a:srgbClr val="FAD72B"/>
                </a:highlight>
                <a:latin typeface="+mn-lt"/>
              </a:rPr>
              <a:t>Checking to the </a:t>
            </a:r>
            <a:r>
              <a:rPr lang="sv-SE" sz="2000" dirty="0" err="1">
                <a:highlight>
                  <a:srgbClr val="FAD72B"/>
                </a:highlight>
                <a:latin typeface="+mn-lt"/>
              </a:rPr>
              <a:t>head</a:t>
            </a:r>
            <a:r>
              <a:rPr lang="sv-SE" sz="2000" dirty="0">
                <a:highlight>
                  <a:srgbClr val="FAD72B"/>
                </a:highlight>
                <a:latin typeface="+mn-lt"/>
              </a:rPr>
              <a:t> ska utdömas om en spelare riktar en tackling mot huvudet eller nacken på en motståndare.</a:t>
            </a:r>
            <a:r>
              <a:rPr lang="sv-SE" sz="2000" dirty="0">
                <a:latin typeface="+mn-lt"/>
              </a:rPr>
              <a:t> </a:t>
            </a:r>
          </a:p>
          <a:p>
            <a:endParaRPr lang="sv-SE" sz="2000" dirty="0">
              <a:latin typeface="+mn-lt"/>
            </a:endParaRPr>
          </a:p>
          <a:p>
            <a:r>
              <a:rPr lang="sv-SE" sz="2000" dirty="0">
                <a:highlight>
                  <a:srgbClr val="FAD72B"/>
                </a:highlight>
                <a:latin typeface="+mn-lt"/>
              </a:rPr>
              <a:t>Checking to the </a:t>
            </a:r>
            <a:r>
              <a:rPr lang="sv-SE" sz="2000" dirty="0" err="1">
                <a:highlight>
                  <a:srgbClr val="FAD72B"/>
                </a:highlight>
                <a:latin typeface="+mn-lt"/>
              </a:rPr>
              <a:t>head</a:t>
            </a:r>
            <a:r>
              <a:rPr lang="sv-SE" sz="2000" dirty="0">
                <a:highlight>
                  <a:srgbClr val="FAD72B"/>
                </a:highlight>
                <a:latin typeface="+mn-lt"/>
              </a:rPr>
              <a:t> ska användas vid kroppstacklingar som träffar huvudet enligt ovan. Hit räknas t.ex. att leda en tackling med armarna och träffa huvudet med underarmarna eller att träffa någon i huvudet med axelkåpan. Om kontakten istället sker med armbågen eller klubban ska respektive regel istället användas (</a:t>
            </a:r>
            <a:r>
              <a:rPr lang="sv-SE" sz="2000" dirty="0" err="1">
                <a:highlight>
                  <a:srgbClr val="FAD72B"/>
                </a:highlight>
                <a:latin typeface="+mn-lt"/>
              </a:rPr>
              <a:t>elbowing</a:t>
            </a:r>
            <a:r>
              <a:rPr lang="sv-SE" sz="2000" dirty="0">
                <a:highlight>
                  <a:srgbClr val="FAD72B"/>
                </a:highlight>
                <a:latin typeface="+mn-lt"/>
              </a:rPr>
              <a:t>, crosschecking, slashing, </a:t>
            </a:r>
            <a:r>
              <a:rPr lang="sv-SE" sz="2000" dirty="0" err="1">
                <a:highlight>
                  <a:srgbClr val="FAD72B"/>
                </a:highlight>
                <a:latin typeface="+mn-lt"/>
              </a:rPr>
              <a:t>high-sticking</a:t>
            </a:r>
            <a:r>
              <a:rPr lang="sv-SE" sz="2000" dirty="0">
                <a:highlight>
                  <a:srgbClr val="FAD72B"/>
                </a:highlight>
                <a:latin typeface="+mn-lt"/>
              </a:rPr>
              <a:t> etc.).</a:t>
            </a:r>
          </a:p>
          <a:p>
            <a:endParaRPr lang="sv-SE" sz="2000" dirty="0">
              <a:highlight>
                <a:srgbClr val="FAD72B"/>
              </a:highlight>
              <a:latin typeface="+mn-lt"/>
            </a:endParaRPr>
          </a:p>
          <a:p>
            <a:r>
              <a:rPr lang="sv-SE" sz="2000" b="1" i="1" dirty="0">
                <a:highlight>
                  <a:srgbClr val="FAD72B"/>
                </a:highlight>
                <a:latin typeface="+mn-lt"/>
              </a:rPr>
              <a:t>Situation 5</a:t>
            </a:r>
            <a:br>
              <a:rPr lang="sv-SE" sz="2000" b="1" i="1" dirty="0">
                <a:highlight>
                  <a:srgbClr val="FAD72B"/>
                </a:highlight>
                <a:latin typeface="+mn-lt"/>
              </a:rPr>
            </a:br>
            <a:r>
              <a:rPr lang="sv-SE" sz="2000" i="1" dirty="0">
                <a:highlight>
                  <a:srgbClr val="FAD72B"/>
                </a:highlight>
                <a:latin typeface="+mn-lt"/>
              </a:rPr>
              <a:t>En spelare skyddar pucken mot sargen med sin egen rygg ut mot banan. En motståndare försöker ta sig förbi och spelaren slänger då ut sin arm för att hindra motståndaren. Motståndaren träffas av armbågen i ansiktet.</a:t>
            </a:r>
            <a:endParaRPr lang="sv-SE" sz="2000" dirty="0">
              <a:highlight>
                <a:srgbClr val="FAD72B"/>
              </a:highlight>
              <a:latin typeface="+mn-lt"/>
            </a:endParaRPr>
          </a:p>
          <a:p>
            <a:r>
              <a:rPr lang="sv-SE" sz="2000" b="1" i="1" dirty="0">
                <a:highlight>
                  <a:srgbClr val="FAD72B"/>
                </a:highlight>
                <a:latin typeface="+mn-lt"/>
              </a:rPr>
              <a:t>Domslut</a:t>
            </a:r>
            <a:r>
              <a:rPr lang="sv-SE" sz="2000" i="1" dirty="0">
                <a:highlight>
                  <a:srgbClr val="FAD72B"/>
                </a:highlight>
                <a:latin typeface="+mn-lt"/>
              </a:rPr>
              <a:t>:	Detta är inte checking to the </a:t>
            </a:r>
            <a:r>
              <a:rPr lang="sv-SE" sz="2000" i="1" dirty="0" err="1">
                <a:highlight>
                  <a:srgbClr val="FAD72B"/>
                </a:highlight>
                <a:latin typeface="+mn-lt"/>
              </a:rPr>
              <a:t>head</a:t>
            </a:r>
            <a:r>
              <a:rPr lang="sv-SE" sz="2000" i="1" dirty="0">
                <a:highlight>
                  <a:srgbClr val="FAD72B"/>
                </a:highlight>
                <a:latin typeface="+mn-lt"/>
              </a:rPr>
              <a:t>. Däremot är det Elbowing.</a:t>
            </a:r>
            <a:endParaRPr lang="sv-SE" sz="2000" dirty="0">
              <a:highlight>
                <a:srgbClr val="FAD72B"/>
              </a:highlight>
              <a:latin typeface="+mn-lt"/>
            </a:endParaRPr>
          </a:p>
          <a:p>
            <a:endParaRPr lang="sv-SE" sz="2000" dirty="0">
              <a:highlight>
                <a:srgbClr val="FAD72B"/>
              </a:highlight>
              <a:latin typeface="+mn-lt"/>
            </a:endParaRPr>
          </a:p>
          <a:p>
            <a:pPr marL="828040">
              <a:lnSpc>
                <a:spcPct val="107000"/>
              </a:lnSpc>
              <a:spcAft>
                <a:spcPts val="800"/>
              </a:spcAft>
            </a:pPr>
            <a:endParaRPr lang="sv-SE" sz="2000" b="1" dirty="0">
              <a:highlight>
                <a:srgbClr val="FAD72B"/>
              </a:highlight>
              <a:latin typeface="+mn-lt"/>
              <a:ea typeface="Calibri" panose="020F0502020204030204" pitchFamily="34" charset="0"/>
              <a:cs typeface="Times New Roman" panose="02020603050405020304" pitchFamily="18" charset="0"/>
            </a:endParaRPr>
          </a:p>
          <a:p>
            <a:br>
              <a:rPr lang="sv-SE" sz="2000" dirty="0">
                <a:latin typeface="+mn-lt"/>
              </a:rPr>
            </a:br>
            <a:endParaRPr lang="sv-SE" sz="2000" dirty="0">
              <a:latin typeface="+mn-lt"/>
            </a:endParaRPr>
          </a:p>
          <a:p>
            <a:pPr marL="828040">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p:txBody>
      </p:sp>
      <p:pic>
        <p:nvPicPr>
          <p:cNvPr id="4" name="Bildobjekt 3" descr="En bild som visar text, klappa&#10;&#10;Automatiskt genererad beskrivning">
            <a:extLst>
              <a:ext uri="{FF2B5EF4-FFF2-40B4-BE49-F238E27FC236}">
                <a16:creationId xmlns:a16="http://schemas.microsoft.com/office/drawing/2014/main" id="{0C392E8C-93C1-4F6C-A600-0D27B14F166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55506" y="5692575"/>
            <a:ext cx="633654" cy="675898"/>
          </a:xfrm>
          <a:prstGeom prst="rect">
            <a:avLst/>
          </a:prstGeom>
        </p:spPr>
      </p:pic>
      <p:pic>
        <p:nvPicPr>
          <p:cNvPr id="6" name="Bildobjekt 5" descr="En bild som visar text, klappa&#10;&#10;Automatiskt genererad beskrivning">
            <a:extLst>
              <a:ext uri="{FF2B5EF4-FFF2-40B4-BE49-F238E27FC236}">
                <a16:creationId xmlns:a16="http://schemas.microsoft.com/office/drawing/2014/main" id="{E298D02B-427B-4854-989D-CC46F1A9B64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92997" y="5692575"/>
            <a:ext cx="633654" cy="675898"/>
          </a:xfrm>
          <a:prstGeom prst="rect">
            <a:avLst/>
          </a:prstGeom>
        </p:spPr>
      </p:pic>
    </p:spTree>
    <p:extLst>
      <p:ext uri="{BB962C8B-B14F-4D97-AF65-F5344CB8AC3E}">
        <p14:creationId xmlns:p14="http://schemas.microsoft.com/office/powerpoint/2010/main" val="296635514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177553" y="216960"/>
            <a:ext cx="7772400" cy="675897"/>
          </a:xfrm>
        </p:spPr>
        <p:txBody>
          <a:bodyPr/>
          <a:lstStyle/>
          <a:p>
            <a:r>
              <a:rPr lang="sv-SE" sz="3600" dirty="0">
                <a:latin typeface="+mj-lt"/>
              </a:rPr>
              <a:t>Regel 46 – Elbowing</a:t>
            </a:r>
          </a:p>
        </p:txBody>
      </p:sp>
      <p:sp>
        <p:nvSpPr>
          <p:cNvPr id="5" name="Rektangel 4">
            <a:extLst>
              <a:ext uri="{FF2B5EF4-FFF2-40B4-BE49-F238E27FC236}">
                <a16:creationId xmlns:a16="http://schemas.microsoft.com/office/drawing/2014/main" id="{7B694E57-F2FA-433C-88C4-56377D356566}"/>
              </a:ext>
            </a:extLst>
          </p:cNvPr>
          <p:cNvSpPr/>
          <p:nvPr/>
        </p:nvSpPr>
        <p:spPr>
          <a:xfrm>
            <a:off x="177553" y="1188279"/>
            <a:ext cx="8664605" cy="5240474"/>
          </a:xfrm>
          <a:prstGeom prst="rect">
            <a:avLst/>
          </a:prstGeom>
        </p:spPr>
        <p:txBody>
          <a:bodyPr wrap="square">
            <a:spAutoFit/>
          </a:bodyPr>
          <a:lstStyle/>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46.1 – Definition</a:t>
            </a:r>
          </a:p>
          <a:p>
            <a:r>
              <a:rPr lang="sv-SE" sz="2000" dirty="0">
                <a:highlight>
                  <a:srgbClr val="FAD72B"/>
                </a:highlight>
                <a:latin typeface="+mn-lt"/>
              </a:rPr>
              <a:t>Elbowing ska ådömas den spelare som använder sin armbåge i en tackling eller i ett angrepp mot en motståndare. </a:t>
            </a:r>
          </a:p>
          <a:p>
            <a:endParaRPr lang="sv-SE" sz="2000" dirty="0">
              <a:highlight>
                <a:srgbClr val="FAD72B"/>
              </a:highlight>
              <a:latin typeface="+mn-lt"/>
            </a:endParaRPr>
          </a:p>
          <a:p>
            <a:r>
              <a:rPr lang="sv-SE" sz="2000" b="1" i="1" dirty="0">
                <a:latin typeface="+mn-lt"/>
              </a:rPr>
              <a:t>BEDÖMNINGSDIREKTIV</a:t>
            </a:r>
          </a:p>
          <a:p>
            <a:r>
              <a:rPr lang="sv-SE" sz="2000" i="1" dirty="0">
                <a:latin typeface="+mn-lt"/>
              </a:rPr>
              <a:t>Elbowing ska utdömas om förseelsen är att anse som uppenbar för alla, fördelsskapande eller skaderiskerande:</a:t>
            </a:r>
            <a:br>
              <a:rPr lang="sv-SE" sz="2000" i="1" dirty="0">
                <a:latin typeface="+mn-lt"/>
              </a:rPr>
            </a:br>
            <a:endParaRPr lang="sv-SE" sz="2000" i="1" dirty="0">
              <a:latin typeface="+mn-lt"/>
            </a:endParaRPr>
          </a:p>
          <a:p>
            <a:r>
              <a:rPr lang="sv-SE" sz="2000" i="1" u="sng" dirty="0">
                <a:highlight>
                  <a:srgbClr val="FAD72B"/>
                </a:highlight>
                <a:latin typeface="+mn-lt"/>
              </a:rPr>
              <a:t>Uppenbar</a:t>
            </a:r>
            <a:r>
              <a:rPr lang="sv-SE" sz="2000" i="1" dirty="0">
                <a:highlight>
                  <a:srgbClr val="FAD72B"/>
                </a:highlight>
                <a:latin typeface="+mn-lt"/>
              </a:rPr>
              <a:t>: En spelare som t.ex. försöker stänga en motståndare från att komma förbi i en sargduell genom att slänga upp sin armbåge och som då träffar motståndaren med denne, ska anses ha gjort sig skyldig till en uppenbar förseelse.</a:t>
            </a:r>
            <a:br>
              <a:rPr lang="sv-SE" sz="2000" i="1" dirty="0">
                <a:latin typeface="+mn-lt"/>
              </a:rPr>
            </a:br>
            <a:endParaRPr lang="sv-SE" sz="2000" i="1" dirty="0">
              <a:latin typeface="+mn-lt"/>
            </a:endParaRPr>
          </a:p>
          <a:p>
            <a:pPr marL="828040">
              <a:lnSpc>
                <a:spcPct val="107000"/>
              </a:lnSpc>
              <a:spcAft>
                <a:spcPts val="800"/>
              </a:spcAft>
            </a:pPr>
            <a:endParaRPr lang="sv-SE" sz="2000" b="1" dirty="0">
              <a:highlight>
                <a:srgbClr val="FAD72B"/>
              </a:highlight>
              <a:latin typeface="+mn-lt"/>
              <a:ea typeface="Calibri" panose="020F0502020204030204" pitchFamily="34" charset="0"/>
              <a:cs typeface="Times New Roman" panose="02020603050405020304" pitchFamily="18" charset="0"/>
            </a:endParaRPr>
          </a:p>
          <a:p>
            <a:br>
              <a:rPr lang="sv-SE" sz="2000" dirty="0">
                <a:latin typeface="+mn-lt"/>
              </a:rPr>
            </a:br>
            <a:endParaRPr lang="sv-SE" sz="2000" dirty="0">
              <a:latin typeface="+mn-lt"/>
            </a:endParaRPr>
          </a:p>
          <a:p>
            <a:pPr marL="828040">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082961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301842" y="325924"/>
            <a:ext cx="7772400" cy="675897"/>
          </a:xfrm>
        </p:spPr>
        <p:txBody>
          <a:bodyPr/>
          <a:lstStyle/>
          <a:p>
            <a:r>
              <a:rPr lang="sv-SE" sz="3600" dirty="0">
                <a:latin typeface="+mj-lt"/>
              </a:rPr>
              <a:t>Regel 59 – Crosschecking</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177553" y="1314887"/>
            <a:ext cx="8664605" cy="3177024"/>
          </a:xfrm>
          <a:prstGeom prst="rect">
            <a:avLst/>
          </a:prstGeom>
        </p:spPr>
        <p:txBody>
          <a:bodyPr wrap="square">
            <a:spAutoFit/>
          </a:bodyPr>
          <a:lstStyle/>
          <a:p>
            <a:r>
              <a:rPr lang="sv-SE" sz="2000" dirty="0">
                <a:latin typeface="+mn-lt"/>
              </a:rPr>
              <a:t>59.4	 </a:t>
            </a:r>
            <a:r>
              <a:rPr lang="sv-SE" sz="2000" b="1" dirty="0">
                <a:latin typeface="+mn-lt"/>
              </a:rPr>
              <a:t>Match penalty</a:t>
            </a:r>
            <a:r>
              <a:rPr lang="sv-SE" sz="2000" dirty="0">
                <a:latin typeface="+mn-lt"/>
              </a:rPr>
              <a:t> – Match penalty ska ådömas den spelare som på ett våldsamt eller obehärskat sätt bryter mot denna regel, samt den spelare som avsiktligt försöker skada en motståndare.</a:t>
            </a:r>
          </a:p>
          <a:p>
            <a:endParaRPr lang="sv-SE" sz="2000" b="1" i="1" dirty="0">
              <a:latin typeface="+mn-lt"/>
            </a:endParaRPr>
          </a:p>
          <a:p>
            <a:r>
              <a:rPr lang="sv-SE" sz="2000" b="1" i="1" dirty="0">
                <a:highlight>
                  <a:srgbClr val="FAD72B"/>
                </a:highlight>
                <a:latin typeface="+mn-lt"/>
              </a:rPr>
              <a:t>BEDÖMNINGSDIREKTIV</a:t>
            </a:r>
            <a:br>
              <a:rPr lang="sv-SE" sz="2000" b="1" i="1" dirty="0">
                <a:highlight>
                  <a:srgbClr val="FAD72B"/>
                </a:highlight>
                <a:latin typeface="+mn-lt"/>
              </a:rPr>
            </a:br>
            <a:r>
              <a:rPr lang="sv-SE" sz="2000" i="1" dirty="0">
                <a:highlight>
                  <a:srgbClr val="FAD72B"/>
                </a:highlight>
                <a:latin typeface="+mn-lt"/>
              </a:rPr>
              <a:t>Att crosschecka en motståndare i ansiktet med kraft ska bedömas vara i syfte att skada och match penalty ska utdömas.</a:t>
            </a:r>
            <a:endParaRPr lang="sv-SE" sz="2000" dirty="0">
              <a:highlight>
                <a:srgbClr val="FAD72B"/>
              </a:highlight>
              <a:latin typeface="+mn-lt"/>
            </a:endParaRPr>
          </a:p>
          <a:p>
            <a:br>
              <a:rPr lang="sv-SE" sz="2000" dirty="0">
                <a:latin typeface="+mn-lt"/>
              </a:rPr>
            </a:br>
            <a:endParaRPr lang="sv-SE" sz="2000" dirty="0">
              <a:latin typeface="+mn-lt"/>
            </a:endParaRPr>
          </a:p>
          <a:p>
            <a:pPr marL="828040">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8971908"/>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301842" y="325924"/>
            <a:ext cx="7772400" cy="675897"/>
          </a:xfrm>
        </p:spPr>
        <p:txBody>
          <a:bodyPr/>
          <a:lstStyle/>
          <a:p>
            <a:r>
              <a:rPr lang="sv-SE" sz="3600" dirty="0">
                <a:latin typeface="+mj-lt"/>
              </a:rPr>
              <a:t>Regel 47 – Fighting</a:t>
            </a:r>
          </a:p>
        </p:txBody>
      </p:sp>
      <p:sp>
        <p:nvSpPr>
          <p:cNvPr id="5" name="Rektangel 4">
            <a:extLst>
              <a:ext uri="{FF2B5EF4-FFF2-40B4-BE49-F238E27FC236}">
                <a16:creationId xmlns:a16="http://schemas.microsoft.com/office/drawing/2014/main" id="{7B694E57-F2FA-433C-88C4-56377D356566}"/>
              </a:ext>
            </a:extLst>
          </p:cNvPr>
          <p:cNvSpPr/>
          <p:nvPr/>
        </p:nvSpPr>
        <p:spPr>
          <a:xfrm>
            <a:off x="177553" y="1469632"/>
            <a:ext cx="8664605" cy="4656403"/>
          </a:xfrm>
          <a:prstGeom prst="rect">
            <a:avLst/>
          </a:prstGeom>
        </p:spPr>
        <p:txBody>
          <a:bodyPr wrap="square">
            <a:spAutoFit/>
          </a:bodyPr>
          <a:lstStyle/>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47.8 – Dubbla mindre straffet</a:t>
            </a:r>
          </a:p>
          <a:p>
            <a:r>
              <a:rPr lang="sv-SE" sz="2000" dirty="0">
                <a:latin typeface="+mn-lt"/>
              </a:rPr>
              <a:t> </a:t>
            </a:r>
          </a:p>
          <a:p>
            <a:r>
              <a:rPr lang="sv-SE" sz="2000" b="1" i="1" dirty="0">
                <a:latin typeface="+mn-lt"/>
              </a:rPr>
              <a:t>BEDÖMNINGSDIREKTIV</a:t>
            </a:r>
            <a:br>
              <a:rPr lang="sv-SE" sz="2000" i="1" dirty="0">
                <a:latin typeface="+mn-lt"/>
              </a:rPr>
            </a:br>
            <a:r>
              <a:rPr lang="sv-SE" sz="2000" i="1" dirty="0">
                <a:latin typeface="+mn-lt"/>
              </a:rPr>
              <a:t>Roughing (mindre straffet) ska normalt utdömas vid kortare gruff där något slag utdelas eller där handskar trycks upp i ansiktet på motståndaren eller där någon slås omkull under pågående spel utan att skaderisk föreligger. </a:t>
            </a:r>
            <a:r>
              <a:rPr lang="sv-SE" sz="2000" i="1" dirty="0">
                <a:highlight>
                  <a:srgbClr val="FAD72B"/>
                </a:highlight>
                <a:latin typeface="+mn-lt"/>
              </a:rPr>
              <a:t>Dubbla mindre straffet för Fighting ska utdömas om en spelare gör sig skyldig till Roughing enligt ovan, men inte omedelbart visar hörsamhet mot domarnas instruktioner. Dubbla mindre straffet ska också utdömas den spelare som slår några slag på en spelare utan att situationen som sådan eskalerar till en klar duell spelarna emellan.</a:t>
            </a:r>
            <a:endParaRPr lang="sv-SE" sz="2000" dirty="0">
              <a:highlight>
                <a:srgbClr val="FAD72B"/>
              </a:highlight>
              <a:latin typeface="+mn-lt"/>
            </a:endParaRPr>
          </a:p>
          <a:p>
            <a:pPr marL="828040">
              <a:lnSpc>
                <a:spcPct val="107000"/>
              </a:lnSpc>
              <a:spcAft>
                <a:spcPts val="800"/>
              </a:spcAft>
            </a:pPr>
            <a:endParaRPr lang="sv-SE" sz="2000" b="1" dirty="0">
              <a:highlight>
                <a:srgbClr val="FAD72B"/>
              </a:highlight>
              <a:latin typeface="+mn-lt"/>
              <a:ea typeface="Calibri" panose="020F0502020204030204" pitchFamily="34" charset="0"/>
              <a:cs typeface="Times New Roman" panose="02020603050405020304" pitchFamily="18" charset="0"/>
            </a:endParaRPr>
          </a:p>
          <a:p>
            <a:br>
              <a:rPr lang="sv-SE" sz="2000" dirty="0">
                <a:latin typeface="+mn-lt"/>
              </a:rPr>
            </a:br>
            <a:endParaRPr lang="sv-SE" sz="2000" dirty="0">
              <a:latin typeface="+mn-lt"/>
            </a:endParaRPr>
          </a:p>
          <a:p>
            <a:pPr marL="828040">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0649179"/>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301842" y="325924"/>
            <a:ext cx="7772400" cy="675897"/>
          </a:xfrm>
        </p:spPr>
        <p:txBody>
          <a:bodyPr/>
          <a:lstStyle/>
          <a:p>
            <a:r>
              <a:rPr lang="sv-SE" sz="3600" dirty="0">
                <a:latin typeface="+mj-lt"/>
              </a:rPr>
              <a:t>Regel 47 – Fighting</a:t>
            </a:r>
          </a:p>
        </p:txBody>
      </p:sp>
      <p:sp>
        <p:nvSpPr>
          <p:cNvPr id="5" name="Rektangel 4">
            <a:extLst>
              <a:ext uri="{FF2B5EF4-FFF2-40B4-BE49-F238E27FC236}">
                <a16:creationId xmlns:a16="http://schemas.microsoft.com/office/drawing/2014/main" id="{7B694E57-F2FA-433C-88C4-56377D356566}"/>
              </a:ext>
            </a:extLst>
          </p:cNvPr>
          <p:cNvSpPr/>
          <p:nvPr/>
        </p:nvSpPr>
        <p:spPr>
          <a:xfrm>
            <a:off x="164099" y="1343023"/>
            <a:ext cx="8664605" cy="5856027"/>
          </a:xfrm>
          <a:prstGeom prst="rect">
            <a:avLst/>
          </a:prstGeom>
        </p:spPr>
        <p:txBody>
          <a:bodyPr wrap="square">
            <a:spAutoFit/>
          </a:bodyPr>
          <a:lstStyle/>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47.9 – Större straffet</a:t>
            </a:r>
          </a:p>
          <a:p>
            <a:r>
              <a:rPr lang="sv-SE" sz="2000" dirty="0">
                <a:latin typeface="+mn-lt"/>
              </a:rPr>
              <a:t>Större straffet ska utdömas vid följande förseelser:</a:t>
            </a:r>
          </a:p>
          <a:p>
            <a:endParaRPr lang="sv-SE" sz="2000" dirty="0">
              <a:latin typeface="+mn-lt"/>
            </a:endParaRPr>
          </a:p>
          <a:p>
            <a:pPr lvl="0"/>
            <a:r>
              <a:rPr lang="sv-SE" sz="2000" dirty="0">
                <a:latin typeface="+mn-lt"/>
              </a:rPr>
              <a:t>i. 	En spelare som anses vara en pådrivare under en konfrontation,</a:t>
            </a:r>
          </a:p>
          <a:p>
            <a:r>
              <a:rPr lang="sv-SE" sz="2000" dirty="0">
                <a:latin typeface="+mn-lt"/>
              </a:rPr>
              <a:t> </a:t>
            </a:r>
          </a:p>
          <a:p>
            <a:pPr lvl="0"/>
            <a:r>
              <a:rPr lang="sv-SE" sz="2000" dirty="0">
                <a:highlight>
                  <a:srgbClr val="FAD72B"/>
                </a:highlight>
                <a:latin typeface="+mn-lt"/>
              </a:rPr>
              <a:t>ii. 	En spelare som deltar i ett slagsmål som är utbrutet ur en allmän gruffsituation och som kristalliserar sig som 	en klar duell mellan två eller fler spelare som aktivt försöker slå varandra, även om domarna väljer att inte försöka avbryta slagsmålet. </a:t>
            </a:r>
          </a:p>
          <a:p>
            <a:r>
              <a:rPr lang="sv-SE" sz="2000" dirty="0">
                <a:latin typeface="+mn-lt"/>
              </a:rPr>
              <a:t> </a:t>
            </a:r>
          </a:p>
          <a:p>
            <a:pPr lvl="0"/>
            <a:r>
              <a:rPr lang="sv-SE" sz="2000" dirty="0">
                <a:latin typeface="+mn-lt"/>
              </a:rPr>
              <a:t>iii. 	En spelare som deltar i ett slagsmål och utdelar eller försöker utdela upprepade (5–10) slag på en motståndare.</a:t>
            </a:r>
          </a:p>
          <a:p>
            <a:r>
              <a:rPr lang="sv-SE" sz="2000" dirty="0">
                <a:latin typeface="+mn-lt"/>
              </a:rPr>
              <a:t> </a:t>
            </a:r>
          </a:p>
          <a:p>
            <a:r>
              <a:rPr lang="sv-SE" sz="2000" dirty="0">
                <a:latin typeface="+mn-lt"/>
              </a:rPr>
              <a:t>Större straffet innebär även ett automatiskt game misconduct penalty.</a:t>
            </a:r>
          </a:p>
          <a:p>
            <a:pPr marL="828040">
              <a:lnSpc>
                <a:spcPct val="107000"/>
              </a:lnSpc>
              <a:spcAft>
                <a:spcPts val="800"/>
              </a:spcAft>
            </a:pPr>
            <a:endParaRPr lang="sv-SE" sz="2000" b="1" dirty="0">
              <a:highlight>
                <a:srgbClr val="FAD72B"/>
              </a:highlight>
              <a:latin typeface="+mn-lt"/>
              <a:ea typeface="Calibri" panose="020F0502020204030204" pitchFamily="34" charset="0"/>
              <a:cs typeface="Times New Roman" panose="02020603050405020304" pitchFamily="18" charset="0"/>
            </a:endParaRPr>
          </a:p>
          <a:p>
            <a:br>
              <a:rPr lang="sv-SE" sz="2000" dirty="0">
                <a:latin typeface="+mn-lt"/>
              </a:rPr>
            </a:br>
            <a:endParaRPr lang="sv-SE" sz="2000" dirty="0">
              <a:latin typeface="+mn-lt"/>
            </a:endParaRPr>
          </a:p>
          <a:p>
            <a:pPr marL="828040">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p:txBody>
      </p:sp>
      <p:pic>
        <p:nvPicPr>
          <p:cNvPr id="4" name="Bildobjekt 3" descr="En bild som visar text, klappa&#10;&#10;Automatiskt genererad beskrivning">
            <a:hlinkClick r:id="rId3" action="ppaction://hlinkfile"/>
            <a:extLst>
              <a:ext uri="{FF2B5EF4-FFF2-40B4-BE49-F238E27FC236}">
                <a16:creationId xmlns:a16="http://schemas.microsoft.com/office/drawing/2014/main" id="{0F086969-EBB8-40D2-8502-64209024253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47135" y="5856178"/>
            <a:ext cx="633654" cy="675898"/>
          </a:xfrm>
          <a:prstGeom prst="rect">
            <a:avLst/>
          </a:prstGeom>
        </p:spPr>
      </p:pic>
      <p:pic>
        <p:nvPicPr>
          <p:cNvPr id="6" name="Bildobjekt 5" descr="En bild som visar text, klappa&#10;&#10;Automatiskt genererad beskrivning">
            <a:hlinkClick r:id="rId6" action="ppaction://hlinkfile"/>
            <a:extLst>
              <a:ext uri="{FF2B5EF4-FFF2-40B4-BE49-F238E27FC236}">
                <a16:creationId xmlns:a16="http://schemas.microsoft.com/office/drawing/2014/main" id="{58661F1E-460F-41AC-A3A8-B3031866426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9114" y="5856178"/>
            <a:ext cx="633654" cy="675898"/>
          </a:xfrm>
          <a:prstGeom prst="rect">
            <a:avLst/>
          </a:prstGeom>
        </p:spPr>
      </p:pic>
      <p:pic>
        <p:nvPicPr>
          <p:cNvPr id="7" name="Bildobjekt 6" descr="En bild som visar text, klappa&#10;&#10;Automatiskt genererad beskrivning">
            <a:hlinkClick r:id="rId7" action="ppaction://hlinkfile"/>
            <a:extLst>
              <a:ext uri="{FF2B5EF4-FFF2-40B4-BE49-F238E27FC236}">
                <a16:creationId xmlns:a16="http://schemas.microsoft.com/office/drawing/2014/main" id="{64C72AA8-8747-4DF2-B3D9-51A1179CFA1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104698" y="5856178"/>
            <a:ext cx="633654" cy="675898"/>
          </a:xfrm>
          <a:prstGeom prst="rect">
            <a:avLst/>
          </a:prstGeom>
        </p:spPr>
      </p:pic>
      <p:pic>
        <p:nvPicPr>
          <p:cNvPr id="8" name="Bildobjekt 7" descr="En bild som visar text, klappa&#10;&#10;Automatiskt genererad beskrivning">
            <a:hlinkClick r:id="rId8" action="ppaction://hlinkfile"/>
            <a:extLst>
              <a:ext uri="{FF2B5EF4-FFF2-40B4-BE49-F238E27FC236}">
                <a16:creationId xmlns:a16="http://schemas.microsoft.com/office/drawing/2014/main" id="{B04C710B-50A5-4B4A-9C73-F585C4B87D2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60661" y="5856178"/>
            <a:ext cx="633654" cy="675898"/>
          </a:xfrm>
          <a:prstGeom prst="rect">
            <a:avLst/>
          </a:prstGeom>
        </p:spPr>
      </p:pic>
    </p:spTree>
    <p:extLst>
      <p:ext uri="{BB962C8B-B14F-4D97-AF65-F5344CB8AC3E}">
        <p14:creationId xmlns:p14="http://schemas.microsoft.com/office/powerpoint/2010/main" val="194658751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CA49B-C049-4220-9D6A-68B262745324}"/>
              </a:ext>
            </a:extLst>
          </p:cNvPr>
          <p:cNvSpPr>
            <a:spLocks noGrp="1"/>
          </p:cNvSpPr>
          <p:nvPr>
            <p:ph type="ctrTitle"/>
          </p:nvPr>
        </p:nvSpPr>
        <p:spPr/>
        <p:txBody>
          <a:bodyPr/>
          <a:lstStyle/>
          <a:p>
            <a:r>
              <a:rPr lang="sv-SE" sz="2800" dirty="0"/>
              <a:t>Regelnyheter 19-20</a:t>
            </a:r>
          </a:p>
        </p:txBody>
      </p:sp>
      <p:sp>
        <p:nvSpPr>
          <p:cNvPr id="4" name="Platshållare för innehåll 3">
            <a:extLst>
              <a:ext uri="{FF2B5EF4-FFF2-40B4-BE49-F238E27FC236}">
                <a16:creationId xmlns:a16="http://schemas.microsoft.com/office/drawing/2014/main" id="{24497F9C-EBD6-49B7-85AA-EBBE9894AE88}"/>
              </a:ext>
            </a:extLst>
          </p:cNvPr>
          <p:cNvSpPr>
            <a:spLocks noGrp="1"/>
          </p:cNvSpPr>
          <p:nvPr>
            <p:ph sz="half" idx="10"/>
          </p:nvPr>
        </p:nvSpPr>
        <p:spPr>
          <a:xfrm>
            <a:off x="457200" y="1479781"/>
            <a:ext cx="4038600" cy="4525963"/>
          </a:xfrm>
        </p:spPr>
        <p:txBody>
          <a:bodyPr/>
          <a:lstStyle/>
          <a:p>
            <a:r>
              <a:rPr lang="sv-SE" sz="2000" dirty="0"/>
              <a:t>Denna presentation är en översikt</a:t>
            </a:r>
          </a:p>
          <a:p>
            <a:r>
              <a:rPr lang="sv-SE" sz="2000" dirty="0"/>
              <a:t>över de viktigaste regelnyheterna</a:t>
            </a:r>
          </a:p>
          <a:p>
            <a:r>
              <a:rPr lang="sv-SE" sz="2000" dirty="0"/>
              <a:t>inför säsongen 2019-2020. </a:t>
            </a:r>
          </a:p>
          <a:p>
            <a:endParaRPr lang="sv-SE" sz="2000" dirty="0"/>
          </a:p>
          <a:p>
            <a:r>
              <a:rPr lang="sv-SE" sz="2000" dirty="0"/>
              <a:t>För samtliga regelnyheter hänvisar vi </a:t>
            </a:r>
          </a:p>
          <a:p>
            <a:r>
              <a:rPr lang="sv-SE" sz="2000" dirty="0"/>
              <a:t>till Svenska Ishockeyförbundets</a:t>
            </a:r>
          </a:p>
          <a:p>
            <a:r>
              <a:rPr lang="sv-SE" sz="2000" dirty="0"/>
              <a:t>officiella regelbok för ishockey. </a:t>
            </a:r>
          </a:p>
          <a:p>
            <a:endParaRPr lang="sv-SE" sz="2000" dirty="0"/>
          </a:p>
          <a:p>
            <a:r>
              <a:rPr lang="sv-SE" sz="2000" dirty="0">
                <a:highlight>
                  <a:srgbClr val="FAD72B"/>
                </a:highlight>
              </a:rPr>
              <a:t>Nyheter är markerade i gult.</a:t>
            </a:r>
          </a:p>
        </p:txBody>
      </p:sp>
      <p:pic>
        <p:nvPicPr>
          <p:cNvPr id="5" name="Bildobjekt 4" descr="En bild som visar person, man, baseball, har på sig&#10;&#10;Automatiskt genererad beskrivning">
            <a:extLst>
              <a:ext uri="{FF2B5EF4-FFF2-40B4-BE49-F238E27FC236}">
                <a16:creationId xmlns:a16="http://schemas.microsoft.com/office/drawing/2014/main" id="{C404D5C3-D250-4A6B-98FC-A4430AD8CA2F}"/>
              </a:ext>
            </a:extLst>
          </p:cNvPr>
          <p:cNvPicPr>
            <a:picLocks noChangeAspect="1"/>
          </p:cNvPicPr>
          <p:nvPr/>
        </p:nvPicPr>
        <p:blipFill rotWithShape="1">
          <a:blip r:embed="rId2"/>
          <a:srcRect l="18856" r="20238"/>
          <a:stretch/>
        </p:blipFill>
        <p:spPr>
          <a:xfrm>
            <a:off x="5181601" y="1717968"/>
            <a:ext cx="3343564" cy="3660251"/>
          </a:xfrm>
          <a:prstGeom prst="rect">
            <a:avLst/>
          </a:prstGeom>
        </p:spPr>
      </p:pic>
    </p:spTree>
    <p:extLst>
      <p:ext uri="{BB962C8B-B14F-4D97-AF65-F5344CB8AC3E}">
        <p14:creationId xmlns:p14="http://schemas.microsoft.com/office/powerpoint/2010/main" val="3444048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177553" y="342359"/>
            <a:ext cx="7772400" cy="675897"/>
          </a:xfrm>
        </p:spPr>
        <p:txBody>
          <a:bodyPr/>
          <a:lstStyle/>
          <a:p>
            <a:r>
              <a:rPr lang="sv-SE" sz="3600" dirty="0">
                <a:latin typeface="+mj-lt"/>
              </a:rPr>
              <a:t>Regel 53 – Throwing equipment</a:t>
            </a:r>
          </a:p>
        </p:txBody>
      </p:sp>
      <p:sp>
        <p:nvSpPr>
          <p:cNvPr id="5" name="Rektangel 4">
            <a:extLst>
              <a:ext uri="{FF2B5EF4-FFF2-40B4-BE49-F238E27FC236}">
                <a16:creationId xmlns:a16="http://schemas.microsoft.com/office/drawing/2014/main" id="{7B694E57-F2FA-433C-88C4-56377D356566}"/>
              </a:ext>
            </a:extLst>
          </p:cNvPr>
          <p:cNvSpPr/>
          <p:nvPr/>
        </p:nvSpPr>
        <p:spPr>
          <a:xfrm>
            <a:off x="177553" y="1425214"/>
            <a:ext cx="8664605" cy="4303550"/>
          </a:xfrm>
          <a:prstGeom prst="rect">
            <a:avLst/>
          </a:prstGeom>
        </p:spPr>
        <p:txBody>
          <a:bodyPr wrap="square">
            <a:spAutoFit/>
          </a:bodyPr>
          <a:lstStyle/>
          <a:p>
            <a:pPr marL="828040" indent="-828040">
              <a:lnSpc>
                <a:spcPct val="107000"/>
              </a:lnSpc>
              <a:spcAft>
                <a:spcPts val="800"/>
              </a:spcAft>
            </a:pPr>
            <a:r>
              <a:rPr lang="sv-SE" dirty="0">
                <a:latin typeface="+mn-lt"/>
                <a:ea typeface="Calibri" panose="020F0502020204030204" pitchFamily="34" charset="0"/>
                <a:cs typeface="Times New Roman" panose="02020603050405020304" pitchFamily="18" charset="0"/>
              </a:rPr>
              <a:t>53.1	</a:t>
            </a:r>
            <a:r>
              <a:rPr lang="sv-SE" b="1" dirty="0">
                <a:latin typeface="+mn-lt"/>
                <a:ea typeface="Calibri" panose="020F0502020204030204" pitchFamily="34" charset="0"/>
                <a:cs typeface="Times New Roman" panose="02020603050405020304" pitchFamily="18" charset="0"/>
              </a:rPr>
              <a:t>Definition </a:t>
            </a:r>
            <a:r>
              <a:rPr lang="sv-SE" dirty="0">
                <a:latin typeface="+mn-lt"/>
                <a:ea typeface="Calibri" panose="020F0502020204030204" pitchFamily="34" charset="0"/>
                <a:cs typeface="Times New Roman" panose="02020603050405020304" pitchFamily="18" charset="0"/>
              </a:rPr>
              <a:t>– </a:t>
            </a:r>
            <a:r>
              <a:rPr lang="sv-SE" dirty="0" err="1">
                <a:latin typeface="+mn-lt"/>
                <a:ea typeface="Calibri" panose="020F0502020204030204" pitchFamily="34" charset="0"/>
                <a:cs typeface="Times New Roman" panose="02020603050405020304" pitchFamily="18" charset="0"/>
              </a:rPr>
              <a:t>Throwing</a:t>
            </a:r>
            <a:r>
              <a:rPr lang="sv-SE" dirty="0">
                <a:latin typeface="+mn-lt"/>
                <a:ea typeface="Calibri" panose="020F0502020204030204" pitchFamily="34" charset="0"/>
                <a:cs typeface="Times New Roman" panose="02020603050405020304" pitchFamily="18" charset="0"/>
              </a:rPr>
              <a:t> </a:t>
            </a:r>
            <a:r>
              <a:rPr lang="sv-SE" dirty="0" err="1">
                <a:latin typeface="+mn-lt"/>
                <a:ea typeface="Calibri" panose="020F0502020204030204" pitchFamily="34" charset="0"/>
                <a:cs typeface="Times New Roman" panose="02020603050405020304" pitchFamily="18" charset="0"/>
              </a:rPr>
              <a:t>equipment</a:t>
            </a:r>
            <a:r>
              <a:rPr lang="sv-SE" dirty="0">
                <a:latin typeface="+mn-lt"/>
                <a:ea typeface="Calibri" panose="020F0502020204030204" pitchFamily="34" charset="0"/>
                <a:cs typeface="Times New Roman" panose="02020603050405020304" pitchFamily="18" charset="0"/>
              </a:rPr>
              <a:t> ska ådömas den spelare eller ledare som kastar eller skjuter en klubba eller något annat föremål mot en motståndare eller mot pucken eller upp på läktaren.</a:t>
            </a:r>
          </a:p>
          <a:p>
            <a:pPr marL="828040" indent="-828040">
              <a:lnSpc>
                <a:spcPct val="107000"/>
              </a:lnSpc>
              <a:spcAft>
                <a:spcPts val="800"/>
              </a:spcAft>
            </a:pPr>
            <a:r>
              <a:rPr lang="sv-SE" dirty="0">
                <a:latin typeface="+mn-lt"/>
                <a:ea typeface="Calibri" panose="020F0502020204030204" pitchFamily="34" charset="0"/>
                <a:cs typeface="Times New Roman" panose="02020603050405020304" pitchFamily="18" charset="0"/>
              </a:rPr>
              <a:t>	</a:t>
            </a:r>
            <a:r>
              <a:rPr lang="sv-SE" dirty="0" err="1">
                <a:highlight>
                  <a:srgbClr val="FFFF00"/>
                </a:highlight>
                <a:latin typeface="+mn-lt"/>
                <a:ea typeface="Calibri" panose="020F0502020204030204" pitchFamily="34" charset="0"/>
                <a:cs typeface="Times New Roman" panose="02020603050405020304" pitchFamily="18" charset="0"/>
              </a:rPr>
              <a:t>Throwing</a:t>
            </a:r>
            <a:r>
              <a:rPr lang="sv-SE" dirty="0">
                <a:highlight>
                  <a:srgbClr val="FFFF00"/>
                </a:highlight>
                <a:latin typeface="+mn-lt"/>
                <a:ea typeface="Calibri" panose="020F0502020204030204" pitchFamily="34" charset="0"/>
                <a:cs typeface="Times New Roman" panose="02020603050405020304" pitchFamily="18" charset="0"/>
              </a:rPr>
              <a:t> </a:t>
            </a:r>
            <a:r>
              <a:rPr lang="sv-SE" dirty="0" err="1">
                <a:highlight>
                  <a:srgbClr val="FFFF00"/>
                </a:highlight>
                <a:latin typeface="+mn-lt"/>
                <a:ea typeface="Calibri" panose="020F0502020204030204" pitchFamily="34" charset="0"/>
                <a:cs typeface="Times New Roman" panose="02020603050405020304" pitchFamily="18" charset="0"/>
              </a:rPr>
              <a:t>equipment</a:t>
            </a:r>
            <a:r>
              <a:rPr lang="sv-SE" dirty="0">
                <a:highlight>
                  <a:srgbClr val="FFFF00"/>
                </a:highlight>
                <a:latin typeface="+mn-lt"/>
                <a:ea typeface="Calibri" panose="020F0502020204030204" pitchFamily="34" charset="0"/>
                <a:cs typeface="Times New Roman" panose="02020603050405020304" pitchFamily="18" charset="0"/>
              </a:rPr>
              <a:t> ska inte ådömas den spelare som skjuter en klubba eller ett föremål till en medspelare förutsatt att detta inte hindrar pucken eller en motståndare.</a:t>
            </a:r>
            <a:endParaRPr lang="sv-SE" dirty="0">
              <a:latin typeface="+mn-lt"/>
              <a:ea typeface="Calibri" panose="020F0502020204030204" pitchFamily="34" charset="0"/>
              <a:cs typeface="Times New Roman" panose="02020603050405020304" pitchFamily="18" charset="0"/>
            </a:endParaRPr>
          </a:p>
          <a:p>
            <a:pPr marL="828040" indent="-828040">
              <a:lnSpc>
                <a:spcPct val="107000"/>
              </a:lnSpc>
              <a:spcAft>
                <a:spcPts val="800"/>
              </a:spcAft>
            </a:pPr>
            <a:r>
              <a:rPr lang="sv-SE" b="1" dirty="0">
                <a:latin typeface="+mn-lt"/>
                <a:ea typeface="Calibri" panose="020F0502020204030204" pitchFamily="34" charset="0"/>
                <a:cs typeface="Times New Roman" panose="02020603050405020304" pitchFamily="18" charset="0"/>
              </a:rPr>
              <a:t>	</a:t>
            </a:r>
            <a:endParaRPr lang="sv-SE" dirty="0">
              <a:latin typeface="+mn-lt"/>
              <a:ea typeface="Calibri" panose="020F0502020204030204" pitchFamily="34" charset="0"/>
              <a:cs typeface="Times New Roman" panose="02020603050405020304" pitchFamily="18" charset="0"/>
            </a:endParaRPr>
          </a:p>
          <a:p>
            <a:pPr marL="828040" indent="-828040">
              <a:lnSpc>
                <a:spcPct val="107000"/>
              </a:lnSpc>
              <a:spcAft>
                <a:spcPts val="800"/>
              </a:spcAft>
            </a:pPr>
            <a:r>
              <a:rPr lang="sv-SE" dirty="0">
                <a:latin typeface="+mn-lt"/>
                <a:ea typeface="Calibri" panose="020F0502020204030204" pitchFamily="34" charset="0"/>
                <a:cs typeface="Times New Roman" panose="02020603050405020304" pitchFamily="18" charset="0"/>
              </a:rPr>
              <a:t>53.2	</a:t>
            </a:r>
            <a:r>
              <a:rPr lang="sv-SE" b="1" dirty="0">
                <a:latin typeface="+mn-lt"/>
                <a:ea typeface="Calibri" panose="020F0502020204030204" pitchFamily="34" charset="0"/>
                <a:cs typeface="Times New Roman" panose="02020603050405020304" pitchFamily="18" charset="0"/>
              </a:rPr>
              <a:t>Mindre straffet</a:t>
            </a:r>
            <a:r>
              <a:rPr lang="sv-SE" dirty="0">
                <a:latin typeface="+mn-lt"/>
                <a:ea typeface="Calibri" panose="020F0502020204030204" pitchFamily="34" charset="0"/>
                <a:cs typeface="Times New Roman" panose="02020603050405020304" pitchFamily="18" charset="0"/>
              </a:rPr>
              <a:t> – Mindre straffet ska utdömas om:</a:t>
            </a:r>
          </a:p>
          <a:p>
            <a:pPr lvl="1">
              <a:lnSpc>
                <a:spcPct val="107000"/>
              </a:lnSpc>
              <a:spcAft>
                <a:spcPts val="0"/>
              </a:spcAft>
            </a:pPr>
            <a:r>
              <a:rPr lang="sv-SE" dirty="0">
                <a:latin typeface="+mn-lt"/>
                <a:ea typeface="Calibri" panose="020F0502020204030204" pitchFamily="34" charset="0"/>
                <a:cs typeface="Times New Roman" panose="02020603050405020304" pitchFamily="18" charset="0"/>
              </a:rPr>
              <a:t>	</a:t>
            </a:r>
            <a:r>
              <a:rPr lang="sv-SE" dirty="0">
                <a:highlight>
                  <a:srgbClr val="FFFF00"/>
                </a:highlight>
                <a:latin typeface="+mn-lt"/>
                <a:ea typeface="Calibri" panose="020F0502020204030204" pitchFamily="34" charset="0"/>
                <a:cs typeface="Times New Roman" panose="02020603050405020304" pitchFamily="18" charset="0"/>
              </a:rPr>
              <a:t>En utvisad spelare hjälper en medspelare genom att ge denne en ny klubba från</a:t>
            </a:r>
            <a:r>
              <a:rPr lang="sv-SE" dirty="0">
                <a:latin typeface="+mn-lt"/>
                <a:ea typeface="Calibri" panose="020F0502020204030204" pitchFamily="34" charset="0"/>
                <a:cs typeface="Times New Roman" panose="02020603050405020304" pitchFamily="18" charset="0"/>
              </a:rPr>
              <a:t> 	</a:t>
            </a:r>
            <a:r>
              <a:rPr lang="sv-SE" dirty="0">
                <a:highlight>
                  <a:srgbClr val="FFFF00"/>
                </a:highlight>
                <a:latin typeface="+mn-lt"/>
                <a:ea typeface="Calibri" panose="020F0502020204030204" pitchFamily="34" charset="0"/>
                <a:cs typeface="Times New Roman" panose="02020603050405020304" pitchFamily="18" charset="0"/>
              </a:rPr>
              <a:t>utvisningsbåset. </a:t>
            </a:r>
            <a:endParaRPr lang="sv-SE" b="1" dirty="0">
              <a:highlight>
                <a:srgbClr val="FFFF00"/>
              </a:highlight>
              <a:latin typeface="+mn-lt"/>
              <a:ea typeface="Calibri" panose="020F0502020204030204" pitchFamily="34" charset="0"/>
              <a:cs typeface="Times New Roman" panose="02020603050405020304" pitchFamily="18" charset="0"/>
            </a:endParaRPr>
          </a:p>
          <a:p>
            <a:br>
              <a:rPr lang="sv-SE" dirty="0">
                <a:latin typeface="+mn-lt"/>
              </a:rPr>
            </a:br>
            <a:endParaRPr lang="sv-SE" dirty="0">
              <a:latin typeface="+mn-lt"/>
            </a:endParaRPr>
          </a:p>
          <a:p>
            <a:pPr marL="828040">
              <a:lnSpc>
                <a:spcPct val="107000"/>
              </a:lnSpc>
              <a:spcAft>
                <a:spcPts val="800"/>
              </a:spcAft>
            </a:pPr>
            <a:endParaRPr lang="sv-SE"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8171782"/>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177553" y="325924"/>
            <a:ext cx="7772400" cy="675897"/>
          </a:xfrm>
        </p:spPr>
        <p:txBody>
          <a:bodyPr/>
          <a:lstStyle/>
          <a:p>
            <a:r>
              <a:rPr lang="sv-SE" sz="3600" dirty="0">
                <a:latin typeface="+mj-lt"/>
              </a:rPr>
              <a:t>Regel 56 – Interference och </a:t>
            </a:r>
            <a:r>
              <a:rPr lang="sv-SE" sz="3600" dirty="0">
                <a:highlight>
                  <a:srgbClr val="FAD72B"/>
                </a:highlight>
                <a:latin typeface="+mj-lt"/>
              </a:rPr>
              <a:t>Late hit</a:t>
            </a:r>
          </a:p>
        </p:txBody>
      </p:sp>
      <p:sp>
        <p:nvSpPr>
          <p:cNvPr id="5" name="Rektangel 4">
            <a:extLst>
              <a:ext uri="{FF2B5EF4-FFF2-40B4-BE49-F238E27FC236}">
                <a16:creationId xmlns:a16="http://schemas.microsoft.com/office/drawing/2014/main" id="{7B694E57-F2FA-433C-88C4-56377D356566}"/>
              </a:ext>
            </a:extLst>
          </p:cNvPr>
          <p:cNvSpPr/>
          <p:nvPr/>
        </p:nvSpPr>
        <p:spPr>
          <a:xfrm>
            <a:off x="177553" y="1188279"/>
            <a:ext cx="8664605" cy="5388335"/>
          </a:xfrm>
          <a:prstGeom prst="rect">
            <a:avLst/>
          </a:prstGeom>
        </p:spPr>
        <p:txBody>
          <a:bodyPr wrap="square">
            <a:spAutoFit/>
          </a:bodyPr>
          <a:lstStyle/>
          <a:p>
            <a:pPr>
              <a:lnSpc>
                <a:spcPct val="107000"/>
              </a:lnSpc>
              <a:spcAft>
                <a:spcPts val="800"/>
              </a:spcAft>
            </a:pPr>
            <a:r>
              <a:rPr lang="sv-SE" sz="1600" b="1" dirty="0">
                <a:latin typeface="+mn-lt"/>
                <a:ea typeface="Calibri" panose="020F0502020204030204" pitchFamily="34" charset="0"/>
                <a:cs typeface="Times New Roman" panose="02020603050405020304" pitchFamily="18" charset="0"/>
              </a:rPr>
              <a:t>56.1 – Definition</a:t>
            </a:r>
          </a:p>
          <a:p>
            <a:r>
              <a:rPr lang="sv-SE" sz="1600" dirty="0">
                <a:latin typeface="+mn-lt"/>
              </a:rPr>
              <a:t>Interference ska ådömas den spelare som hindrar en spelare som inte har pucken.</a:t>
            </a:r>
          </a:p>
          <a:p>
            <a:endParaRPr lang="sv-SE" sz="1600" dirty="0">
              <a:latin typeface="+mn-lt"/>
            </a:endParaRPr>
          </a:p>
          <a:p>
            <a:r>
              <a:rPr lang="sv-SE" sz="1600" dirty="0">
                <a:highlight>
                  <a:srgbClr val="FAD72B"/>
                </a:highlight>
                <a:latin typeface="+mn-lt"/>
              </a:rPr>
              <a:t>Late hit ska ådömas den spelare som utdelar en kroppstackling på en motståndare som befinner sig i en försvarslös position efter att precis ha haft kontroll på pucken, men utan att längre ha det antingen beroende av att ha spelat pucken ifrån sig eller genom att på annat sätt ha förlorat kontroll på pucken.</a:t>
            </a:r>
            <a:br>
              <a:rPr lang="sv-SE" sz="1600" dirty="0">
                <a:highlight>
                  <a:srgbClr val="FAD72B"/>
                </a:highlight>
                <a:latin typeface="+mn-lt"/>
              </a:rPr>
            </a:br>
            <a:br>
              <a:rPr lang="sv-SE" sz="1600" dirty="0">
                <a:highlight>
                  <a:srgbClr val="FAD72B"/>
                </a:highlight>
                <a:latin typeface="+mn-lt"/>
              </a:rPr>
            </a:br>
            <a:r>
              <a:rPr lang="sv-SE" sz="1600" dirty="0">
                <a:highlight>
                  <a:srgbClr val="FAD72B"/>
                </a:highlight>
                <a:latin typeface="+mn-lt"/>
              </a:rPr>
              <a:t>Det faktum att en spelare vet om att en tackling är initierad gör inte att tacklingen i sig blir tillåten. Late hit ska utdömas oavsett om mottagaren vet om att tacklingen kommer, förutsatt att mottagaren bedöms vara försvarslös genom att ha börjat slappna av eller på annat sätt inte vara beredd på kraften i tacklingen och förutsatt att mottagaren inte längre har kontroll på pucken.</a:t>
            </a:r>
            <a:br>
              <a:rPr lang="sv-SE" sz="1600" dirty="0">
                <a:highlight>
                  <a:srgbClr val="FAD72B"/>
                </a:highlight>
                <a:latin typeface="+mn-lt"/>
              </a:rPr>
            </a:br>
            <a:br>
              <a:rPr lang="sv-SE" sz="1600" dirty="0">
                <a:highlight>
                  <a:srgbClr val="FAD72B"/>
                </a:highlight>
                <a:latin typeface="+mn-lt"/>
              </a:rPr>
            </a:br>
            <a:r>
              <a:rPr lang="sv-SE" sz="1600" dirty="0">
                <a:highlight>
                  <a:srgbClr val="FAD72B"/>
                </a:highlight>
                <a:latin typeface="+mn-lt"/>
              </a:rPr>
              <a:t>Late hit kan inte ådömas någon som tacklar en icke tacklingsbar spelare som ännu inte har hunnit få kontroll på pucken. I det fallet ska istället interference utdömas.</a:t>
            </a:r>
          </a:p>
          <a:p>
            <a:endParaRPr lang="sv-SE" sz="1600" dirty="0">
              <a:latin typeface="+mn-lt"/>
            </a:endParaRPr>
          </a:p>
          <a:p>
            <a:r>
              <a:rPr lang="sv-SE" sz="1600" dirty="0">
                <a:latin typeface="+mn-lt"/>
              </a:rPr>
              <a:t>Generellt gäller att fysiska förseelser som är otillåtna i sig ska bestraffas under respektive regel, medan denna regel ska användas om en spelare agerar på ett sätt som hade varit tillåtet om motståndaren hade varit tacklingsbar, samt vid spelförstörande förseelser.</a:t>
            </a:r>
          </a:p>
          <a:p>
            <a:br>
              <a:rPr lang="sv-SE" sz="1600" dirty="0">
                <a:latin typeface="+mn-lt"/>
              </a:rPr>
            </a:br>
            <a:endParaRPr lang="sv-SE" sz="1600" dirty="0">
              <a:latin typeface="+mn-lt"/>
            </a:endParaRPr>
          </a:p>
          <a:p>
            <a:pPr marL="828040">
              <a:lnSpc>
                <a:spcPct val="107000"/>
              </a:lnSpc>
              <a:spcAft>
                <a:spcPts val="800"/>
              </a:spcAft>
            </a:pPr>
            <a:endParaRPr lang="sv-SE" sz="16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1386396"/>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177553" y="275598"/>
            <a:ext cx="7772400" cy="675897"/>
          </a:xfrm>
        </p:spPr>
        <p:txBody>
          <a:bodyPr/>
          <a:lstStyle/>
          <a:p>
            <a:r>
              <a:rPr lang="sv-SE" sz="3600" dirty="0">
                <a:latin typeface="+mj-lt"/>
              </a:rPr>
              <a:t>Regel 56 – Interference och </a:t>
            </a:r>
            <a:r>
              <a:rPr lang="sv-SE" sz="3600" dirty="0">
                <a:highlight>
                  <a:srgbClr val="FAD72B"/>
                </a:highlight>
                <a:latin typeface="+mj-lt"/>
              </a:rPr>
              <a:t>Late hit</a:t>
            </a:r>
          </a:p>
        </p:txBody>
      </p:sp>
      <p:sp>
        <p:nvSpPr>
          <p:cNvPr id="5" name="Rektangel 4">
            <a:extLst>
              <a:ext uri="{FF2B5EF4-FFF2-40B4-BE49-F238E27FC236}">
                <a16:creationId xmlns:a16="http://schemas.microsoft.com/office/drawing/2014/main" id="{7B694E57-F2FA-433C-88C4-56377D356566}"/>
              </a:ext>
            </a:extLst>
          </p:cNvPr>
          <p:cNvSpPr/>
          <p:nvPr/>
        </p:nvSpPr>
        <p:spPr>
          <a:xfrm>
            <a:off x="177553" y="1132007"/>
            <a:ext cx="8664605" cy="4193007"/>
          </a:xfrm>
          <a:prstGeom prst="rect">
            <a:avLst/>
          </a:prstGeom>
        </p:spPr>
        <p:txBody>
          <a:bodyPr wrap="square">
            <a:spAutoFit/>
          </a:bodyPr>
          <a:lstStyle/>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56.4 – Större straffet</a:t>
            </a:r>
          </a:p>
          <a:p>
            <a:r>
              <a:rPr lang="sv-SE" sz="2000" b="1" dirty="0">
                <a:latin typeface="+mn-lt"/>
              </a:rPr>
              <a:t>Större straffet</a:t>
            </a:r>
            <a:r>
              <a:rPr lang="sv-SE" sz="2000" dirty="0">
                <a:latin typeface="+mn-lt"/>
              </a:rPr>
              <a:t> - Större straffet ska ådömas den spelare som på ett vårdslöst sätt bryter mot denna regel. Större straffet innebär även ett automatiskt game misconduct penalty.</a:t>
            </a:r>
          </a:p>
          <a:p>
            <a:endParaRPr lang="sv-SE" sz="2000" b="1" i="1" dirty="0">
              <a:latin typeface="+mn-lt"/>
            </a:endParaRPr>
          </a:p>
          <a:p>
            <a:r>
              <a:rPr lang="sv-SE" sz="2000" b="1" i="1" dirty="0">
                <a:highlight>
                  <a:srgbClr val="FAD72B"/>
                </a:highlight>
                <a:latin typeface="+mn-lt"/>
              </a:rPr>
              <a:t>BEDÖMNINGSDIREKTIV</a:t>
            </a:r>
            <a:br>
              <a:rPr lang="sv-SE" sz="2000" b="1" i="1" dirty="0">
                <a:highlight>
                  <a:srgbClr val="FAD72B"/>
                </a:highlight>
                <a:latin typeface="+mn-lt"/>
              </a:rPr>
            </a:br>
            <a:r>
              <a:rPr lang="sv-SE" sz="2000" i="1" dirty="0">
                <a:highlight>
                  <a:srgbClr val="FAD72B"/>
                </a:highlight>
                <a:latin typeface="+mn-lt"/>
              </a:rPr>
              <a:t>Att tackla en motståndare som precis har spelat ifrån sig pucken, eller som på annat sätt precis har förlorat kontroll över pucken, och som inte är medveten om att tacklingen kommer, ska betraktas som en vårdslös förseelse (minst) och större straffet + game misconduct penalty ska utdömas för Late hit.</a:t>
            </a:r>
            <a:endParaRPr lang="sv-SE" sz="2000" dirty="0">
              <a:highlight>
                <a:srgbClr val="FAD72B"/>
              </a:highlight>
              <a:latin typeface="+mn-lt"/>
            </a:endParaRPr>
          </a:p>
          <a:p>
            <a:br>
              <a:rPr lang="sv-SE" sz="2000" dirty="0">
                <a:latin typeface="+mn-lt"/>
              </a:rPr>
            </a:br>
            <a:endParaRPr lang="sv-SE" sz="2000" dirty="0">
              <a:latin typeface="+mn-lt"/>
            </a:endParaRPr>
          </a:p>
          <a:p>
            <a:pPr marL="828040">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1184635"/>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301842" y="325924"/>
            <a:ext cx="7772400" cy="675897"/>
          </a:xfrm>
        </p:spPr>
        <p:txBody>
          <a:bodyPr/>
          <a:lstStyle/>
          <a:p>
            <a:r>
              <a:rPr lang="sv-SE" sz="3600" dirty="0">
                <a:latin typeface="+mj-lt"/>
              </a:rPr>
              <a:t>Regel 60 – High-sticking</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177553" y="1314888"/>
            <a:ext cx="8664605" cy="5116337"/>
          </a:xfrm>
          <a:prstGeom prst="rect">
            <a:avLst/>
          </a:prstGeom>
        </p:spPr>
        <p:txBody>
          <a:bodyPr wrap="square">
            <a:spAutoFit/>
          </a:bodyPr>
          <a:lstStyle/>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60.1 – Definition</a:t>
            </a:r>
          </a:p>
          <a:p>
            <a:r>
              <a:rPr lang="sv-SE" sz="2000" dirty="0">
                <a:latin typeface="+mn-lt"/>
              </a:rPr>
              <a:t>High-sticking ska ådömas den spelare som träffar en motståndare med klubban ovanför motståndarens axlar. Det är varje spelares skyldighet att ansvara för sin egen klubba så att den inte förs i en otillåtet hög position. Däremot ska oavsiktlig kontakt med hög klubba inte bestraffas om det sker i samband med en skottrörelse, antingen i bakåtsvingen eller i fullföljandet. Detsamma gäller oavsiktlig kontakt i samband med ett nedsläpp där båda spelarna är böjda framåt i en låg position. </a:t>
            </a:r>
          </a:p>
          <a:p>
            <a:endParaRPr lang="sv-SE" sz="2000" dirty="0">
              <a:latin typeface="+mn-lt"/>
            </a:endParaRPr>
          </a:p>
          <a:p>
            <a:r>
              <a:rPr lang="sv-SE" sz="2000" dirty="0">
                <a:latin typeface="+mn-lt"/>
              </a:rPr>
              <a:t>Att svinga klubban mot en puck i luften ska inte räknas som en skottrörelse och kontakt vid ett sådant tillfälle ska bestraffas. </a:t>
            </a:r>
            <a:r>
              <a:rPr lang="sv-SE" sz="2000" dirty="0">
                <a:highlight>
                  <a:srgbClr val="FAD72B"/>
                </a:highlight>
                <a:latin typeface="+mn-lt"/>
              </a:rPr>
              <a:t>Att däremot göra en skottrörelse, men oavsiktligt missa pucken, är att anse som en skottrörelse och oavsiktlig kontakt i samband med detta ska inte bestraffas.</a:t>
            </a:r>
          </a:p>
          <a:p>
            <a:br>
              <a:rPr lang="sv-SE" sz="2000" dirty="0">
                <a:latin typeface="+mn-lt"/>
              </a:rPr>
            </a:br>
            <a:endParaRPr lang="sv-SE" sz="2000" dirty="0">
              <a:latin typeface="+mn-lt"/>
            </a:endParaRPr>
          </a:p>
          <a:p>
            <a:pPr marL="828040">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587663"/>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275598"/>
            <a:ext cx="7772400" cy="675897"/>
          </a:xfrm>
        </p:spPr>
        <p:txBody>
          <a:bodyPr/>
          <a:lstStyle/>
          <a:p>
            <a:r>
              <a:rPr lang="sv-SE" sz="3600" dirty="0">
                <a:latin typeface="+mj-lt"/>
              </a:rPr>
              <a:t>Regel 63 – Brytande av match</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969313"/>
            <a:ext cx="8664605" cy="3175421"/>
          </a:xfrm>
          <a:prstGeom prst="rect">
            <a:avLst/>
          </a:prstGeom>
        </p:spPr>
        <p:txBody>
          <a:bodyPr wrap="square">
            <a:spAutoFit/>
          </a:bodyPr>
          <a:lstStyle/>
          <a:p>
            <a:pPr>
              <a:lnSpc>
                <a:spcPct val="107000"/>
              </a:lnSpc>
              <a:spcAft>
                <a:spcPts val="800"/>
              </a:spcAft>
            </a:pPr>
            <a:r>
              <a:rPr lang="sv-SE" sz="2400" b="1" dirty="0">
                <a:latin typeface="+mn-lt"/>
                <a:ea typeface="Calibri" panose="020F0502020204030204" pitchFamily="34" charset="0"/>
                <a:cs typeface="Times New Roman" panose="02020603050405020304" pitchFamily="18" charset="0"/>
              </a:rPr>
              <a:t>63.1 – Brytande av match</a:t>
            </a:r>
          </a:p>
          <a:p>
            <a:r>
              <a:rPr lang="sv-SE" sz="2400" dirty="0">
                <a:latin typeface="+mn-lt"/>
              </a:rPr>
              <a:t>Domaren ska avbryta en match och rapportera det inträffade till administrerande förbunds tävlingsorgan om:</a:t>
            </a:r>
          </a:p>
          <a:p>
            <a:pPr lvl="0"/>
            <a:r>
              <a:rPr lang="sv-SE" sz="2400" i="1" dirty="0">
                <a:latin typeface="+mn-lt"/>
              </a:rPr>
              <a:t> </a:t>
            </a:r>
            <a:endParaRPr lang="sv-SE" sz="2400" dirty="0">
              <a:latin typeface="+mn-lt"/>
            </a:endParaRPr>
          </a:p>
          <a:p>
            <a:pPr lvl="0"/>
            <a:r>
              <a:rPr lang="sv-SE" sz="2400" i="1" dirty="0">
                <a:highlight>
                  <a:srgbClr val="FAD72B"/>
                </a:highlight>
                <a:latin typeface="+mn-lt"/>
              </a:rPr>
              <a:t>ii.	Ett lag som inte längre har minst en myndig ledare i spelarbåset (se även regel 5-lagen).</a:t>
            </a:r>
            <a:endParaRPr lang="sv-SE" sz="2400" dirty="0">
              <a:highlight>
                <a:srgbClr val="FAD72B"/>
              </a:highlight>
              <a:latin typeface="+mn-lt"/>
            </a:endParaRPr>
          </a:p>
          <a:p>
            <a:r>
              <a:rPr lang="sv-SE" sz="2400" i="1" dirty="0">
                <a:latin typeface="+mn-lt"/>
              </a:rPr>
              <a:t> </a:t>
            </a:r>
            <a:endParaRPr lang="sv-SE" sz="2400" dirty="0">
              <a:latin typeface="+mn-lt"/>
            </a:endParaRPr>
          </a:p>
          <a:p>
            <a:pPr lvl="0"/>
            <a:endParaRPr lang="sv-SE" sz="24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7055728"/>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325924"/>
            <a:ext cx="7772400" cy="675897"/>
          </a:xfrm>
        </p:spPr>
        <p:txBody>
          <a:bodyPr/>
          <a:lstStyle/>
          <a:p>
            <a:r>
              <a:rPr lang="sv-SE" sz="3600" dirty="0">
                <a:latin typeface="+mj-lt"/>
              </a:rPr>
              <a:t>Regel 64 – Delaying the game</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892857"/>
            <a:ext cx="8664605" cy="4067524"/>
          </a:xfrm>
          <a:prstGeom prst="rect">
            <a:avLst/>
          </a:prstGeom>
        </p:spPr>
        <p:txBody>
          <a:bodyPr wrap="square">
            <a:spAutoFit/>
          </a:bodyPr>
          <a:lstStyle/>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64.3 – Brytande av match</a:t>
            </a:r>
          </a:p>
          <a:p>
            <a:pPr>
              <a:lnSpc>
                <a:spcPct val="107000"/>
              </a:lnSpc>
              <a:spcAft>
                <a:spcPts val="800"/>
              </a:spcAft>
            </a:pPr>
            <a:r>
              <a:rPr lang="sv-SE" sz="2000" dirty="0">
                <a:latin typeface="+mn-lt"/>
              </a:rPr>
              <a:t>Lagstraff ska utdömas vid följande förseelser:</a:t>
            </a:r>
          </a:p>
          <a:p>
            <a:pPr>
              <a:lnSpc>
                <a:spcPct val="107000"/>
              </a:lnSpc>
              <a:spcAft>
                <a:spcPts val="800"/>
              </a:spcAft>
            </a:pPr>
            <a:r>
              <a:rPr lang="sv-SE" sz="2000" i="1" dirty="0">
                <a:highlight>
                  <a:srgbClr val="FAD72B"/>
                </a:highlight>
                <a:latin typeface="+mn-lt"/>
                <a:ea typeface="Calibri" panose="020F0502020204030204" pitchFamily="34" charset="0"/>
                <a:cs typeface="Times New Roman" panose="02020603050405020304" pitchFamily="18" charset="0"/>
              </a:rPr>
              <a:t>ix: </a:t>
            </a:r>
            <a:r>
              <a:rPr lang="sv-SE" sz="2000" b="1" dirty="0">
                <a:highlight>
                  <a:srgbClr val="FAD72B"/>
                </a:highlight>
                <a:latin typeface="+mn-lt"/>
                <a:ea typeface="Calibri" panose="020F0502020204030204" pitchFamily="34" charset="0"/>
                <a:cs typeface="Times New Roman" panose="02020603050405020304" pitchFamily="18" charset="0"/>
              </a:rPr>
              <a:t>	</a:t>
            </a:r>
            <a:r>
              <a:rPr lang="sv-SE" sz="2000" i="1" dirty="0">
                <a:highlight>
                  <a:srgbClr val="FAD72B"/>
                </a:highlight>
                <a:latin typeface="+mn-lt"/>
              </a:rPr>
              <a:t>Ett lag som, efter att ha varnats en gång under matchen, avstår från att spela pucken framåt i banan antingen genom att under onödigt lång tid ta burskydd, eller genom att uppsåtligen spela pucken in i egen försvarszon mer än en gång i samma puckinnehav utan att vara under press av motståndarlaget och utan att vara i numerärt underläge.</a:t>
            </a:r>
            <a:endParaRPr lang="sv-SE" sz="2000" dirty="0">
              <a:highlight>
                <a:srgbClr val="FAD72B"/>
              </a:highlight>
              <a:latin typeface="+mn-lt"/>
            </a:endParaRPr>
          </a:p>
          <a:p>
            <a:pPr marL="828040">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a:p>
            <a:br>
              <a:rPr lang="sv-SE" sz="2000" dirty="0">
                <a:latin typeface="+mn-lt"/>
              </a:rPr>
            </a:br>
            <a:endParaRPr lang="sv-SE" sz="2000" dirty="0">
              <a:latin typeface="+mn-lt"/>
            </a:endParaRPr>
          </a:p>
          <a:p>
            <a:pPr marL="828040">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5425996"/>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261530"/>
            <a:ext cx="7772400" cy="675897"/>
          </a:xfrm>
        </p:spPr>
        <p:txBody>
          <a:bodyPr/>
          <a:lstStyle/>
          <a:p>
            <a:r>
              <a:rPr lang="sv-SE" sz="3600" dirty="0">
                <a:latin typeface="+mj-lt"/>
              </a:rPr>
              <a:t>Regel 67 – Goaltender interference</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892857"/>
            <a:ext cx="8664605" cy="5552033"/>
          </a:xfrm>
          <a:prstGeom prst="rect">
            <a:avLst/>
          </a:prstGeom>
        </p:spPr>
        <p:txBody>
          <a:bodyPr wrap="square">
            <a:spAutoFit/>
          </a:bodyPr>
          <a:lstStyle/>
          <a:p>
            <a:pPr marL="828040" indent="-828040">
              <a:lnSpc>
                <a:spcPct val="107000"/>
              </a:lnSpc>
              <a:spcAft>
                <a:spcPts val="800"/>
              </a:spcAft>
            </a:pPr>
            <a:r>
              <a:rPr lang="sv-SE" sz="2000" dirty="0">
                <a:latin typeface="Calibri" panose="020F0502020204030204" pitchFamily="34" charset="0"/>
                <a:ea typeface="Calibri" panose="020F0502020204030204" pitchFamily="34" charset="0"/>
                <a:cs typeface="Times New Roman" panose="02020603050405020304" pitchFamily="18" charset="0"/>
              </a:rPr>
              <a:t>67.2	</a:t>
            </a:r>
            <a:r>
              <a:rPr lang="sv-SE" sz="2000" b="1" dirty="0">
                <a:latin typeface="Calibri" panose="020F0502020204030204" pitchFamily="34" charset="0"/>
                <a:ea typeface="Calibri" panose="020F0502020204030204" pitchFamily="34" charset="0"/>
                <a:cs typeface="Times New Roman" panose="02020603050405020304" pitchFamily="18" charset="0"/>
              </a:rPr>
              <a:t>Mål i samband med goaltender interference </a:t>
            </a:r>
            <a:r>
              <a:rPr lang="sv-SE" sz="2000" dirty="0">
                <a:latin typeface="Calibri" panose="020F0502020204030204" pitchFamily="34" charset="0"/>
                <a:ea typeface="Calibri" panose="020F0502020204030204" pitchFamily="34" charset="0"/>
                <a:cs typeface="Times New Roman" panose="02020603050405020304" pitchFamily="18" charset="0"/>
              </a:rPr>
              <a:t>– Ett mål som tillkommer i samband med att en anfallare gör sig skyldig till goaltender interference ska underkännas och felande spelare ska utvisas. </a:t>
            </a:r>
          </a:p>
          <a:p>
            <a:pPr marL="828040" indent="-828040">
              <a:lnSpc>
                <a:spcPct val="107000"/>
              </a:lnSpc>
              <a:spcAft>
                <a:spcPts val="800"/>
              </a:spcAft>
            </a:pPr>
            <a:r>
              <a:rPr lang="sv-SE" sz="2000" dirty="0">
                <a:latin typeface="Calibri" panose="020F0502020204030204" pitchFamily="34" charset="0"/>
                <a:ea typeface="Calibri" panose="020F0502020204030204" pitchFamily="34" charset="0"/>
                <a:cs typeface="Times New Roman" panose="02020603050405020304" pitchFamily="18" charset="0"/>
              </a:rPr>
              <a:t>	Ett mål som tillkommer i samband med att en anfallare tillfälligt fysiskt hindrat målvakten inne i målområdet från att utföra en räddning, men där domaren inte bedömer att skäl finns för utvisning, ska underkännas utan att utvisning utdöms (se regel 79 – Mål).</a:t>
            </a:r>
          </a:p>
          <a:p>
            <a:pPr marL="828040" indent="-828040">
              <a:lnSpc>
                <a:spcPct val="107000"/>
              </a:lnSpc>
              <a:spcAft>
                <a:spcPts val="800"/>
              </a:spcAft>
            </a:pPr>
            <a:r>
              <a:rPr lang="sv-SE" sz="2000" dirty="0">
                <a:latin typeface="Calibri" panose="020F0502020204030204" pitchFamily="34" charset="0"/>
                <a:ea typeface="Calibri" panose="020F0502020204030204" pitchFamily="34" charset="0"/>
                <a:cs typeface="Times New Roman" panose="02020603050405020304" pitchFamily="18" charset="0"/>
              </a:rPr>
              <a:t>	</a:t>
            </a:r>
            <a:r>
              <a:rPr lang="sv-SE" sz="2000"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BEDÖMNINGSDIREKTIV</a:t>
            </a:r>
            <a:br>
              <a:rPr lang="sv-SE" sz="2000"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sv-SE" sz="20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Domarens bedömning om huruvida målvakten har hindrats tillfälligt ska skilja beroende av målvaktens position. Målvakten ska kunna känna sig trygg i att kunna utföra sitt arbete utan att bli störd så länge målvakten befinner sig i målområdet. Om målvakten däremot väljer att befinna sig utanför målområdet (t.ex. med sina armar och händer), ska domaren ta hänsyn till att den delen av banan även tillhör utespelarna:</a:t>
            </a:r>
            <a:br>
              <a:rPr lang="sv-SE" sz="20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br>
              <a:rPr lang="sv-SE" sz="20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sv-SE"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6115089"/>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303733"/>
            <a:ext cx="7772400" cy="675897"/>
          </a:xfrm>
        </p:spPr>
        <p:txBody>
          <a:bodyPr/>
          <a:lstStyle/>
          <a:p>
            <a:r>
              <a:rPr lang="sv-SE" sz="3600" dirty="0">
                <a:latin typeface="+mj-lt"/>
              </a:rPr>
              <a:t>Regel 67 – Goaltender interference</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1469632"/>
            <a:ext cx="8664605" cy="2712281"/>
          </a:xfrm>
          <a:prstGeom prst="rect">
            <a:avLst/>
          </a:prstGeom>
        </p:spPr>
        <p:txBody>
          <a:bodyPr wrap="square">
            <a:spAutoFit/>
          </a:bodyPr>
          <a:lstStyle/>
          <a:p>
            <a:pPr indent="-828040">
              <a:lnSpc>
                <a:spcPct val="107000"/>
              </a:lnSpc>
              <a:spcAft>
                <a:spcPts val="800"/>
              </a:spcAft>
            </a:pPr>
            <a:r>
              <a:rPr lang="sv-SE" sz="2000"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Målvaktsstörning där kontakten med målvakten sker inne i målområdet:</a:t>
            </a:r>
            <a:br>
              <a:rPr lang="sv-SE" sz="2000"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br>
              <a:rPr lang="sv-SE" sz="2000"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sv-SE" sz="20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För att avgöra huruvida målvakten hindras eller ej ska domaren bedöma om målvakten på grund av den fysiska kontakten störs i sin förmåga att försöka rädda en puck från att gå i mål. Domarna ska vara strikta i sin tolkning av denna regel till målvaktens fördel.</a:t>
            </a:r>
            <a:br>
              <a:rPr lang="sv-SE" sz="20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sv-SE" sz="20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br>
              <a:rPr lang="sv-SE" sz="20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sv-SE"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3044862"/>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303733"/>
            <a:ext cx="7772400" cy="675897"/>
          </a:xfrm>
        </p:spPr>
        <p:txBody>
          <a:bodyPr/>
          <a:lstStyle/>
          <a:p>
            <a:r>
              <a:rPr lang="sv-SE" sz="3600" dirty="0">
                <a:latin typeface="+mj-lt"/>
              </a:rPr>
              <a:t>Regel 67 – Goaltender interference</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892857"/>
            <a:ext cx="8664605" cy="4832413"/>
          </a:xfrm>
          <a:prstGeom prst="rect">
            <a:avLst/>
          </a:prstGeom>
        </p:spPr>
        <p:txBody>
          <a:bodyPr wrap="square">
            <a:spAutoFit/>
          </a:bodyPr>
          <a:lstStyle/>
          <a:p>
            <a:pPr indent="-828040">
              <a:lnSpc>
                <a:spcPct val="107000"/>
              </a:lnSpc>
              <a:spcAft>
                <a:spcPts val="800"/>
              </a:spcAft>
            </a:pPr>
            <a:r>
              <a:rPr lang="sv-SE" b="1" i="1" dirty="0">
                <a:latin typeface="Calibri" panose="020F0502020204030204" pitchFamily="34" charset="0"/>
                <a:ea typeface="Calibri" panose="020F0502020204030204" pitchFamily="34" charset="0"/>
                <a:cs typeface="Times New Roman" panose="02020603050405020304" pitchFamily="18" charset="0"/>
              </a:rPr>
              <a:t>	</a:t>
            </a:r>
          </a:p>
          <a:p>
            <a:pPr indent="-828040">
              <a:lnSpc>
                <a:spcPct val="107000"/>
              </a:lnSpc>
              <a:spcAft>
                <a:spcPts val="800"/>
              </a:spcAft>
            </a:pPr>
            <a:r>
              <a:rPr lang="sv-SE"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Målvaktsstörning där kontakten med målvakten sker utanför målområdet:</a:t>
            </a:r>
            <a:br>
              <a:rPr lang="sv-SE"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sv-SE"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Om målvakten självmant väljer att placera sig delvis utanför målområdet måste domaren anta att målvakten förstår att det görs på egen risk. En anfallare som kommer i tillfällig kontakt med målvaktens utrustning utanför målområdet när anfallaren är i färd med att inta position eller i en passage, ska inte anses ha stört målvakten eftersom målvakten själv har intagit en riskfylld position. </a:t>
            </a:r>
            <a:endParaRPr lang="sv-SE"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indent="-828040">
              <a:lnSpc>
                <a:spcPct val="107000"/>
              </a:lnSpc>
              <a:spcAft>
                <a:spcPts val="800"/>
              </a:spcAft>
            </a:pPr>
            <a:r>
              <a:rPr lang="sv-SE"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VMD får användas så länge målvakten har minst en kroppsdel inne i målområdet, men det faktum att VMD får användas betyder inte att samma riktlinjer gäller som om kontakten hade skett inne i målområdet.</a:t>
            </a:r>
          </a:p>
          <a:p>
            <a:pPr indent="-828040">
              <a:lnSpc>
                <a:spcPct val="107000"/>
              </a:lnSpc>
              <a:spcAft>
                <a:spcPts val="800"/>
              </a:spcAft>
            </a:pPr>
            <a:r>
              <a:rPr lang="sv-SE"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Tillfällig fysisk kontakt utanför målområdet ger inte skäl att underkänna ett mål. Däremot ska en anfallare som gör sig skyldig till en utvisningsförseelse utvisas och om det sammanfaller med ett mål ska målet underkännas.</a:t>
            </a:r>
            <a:br>
              <a:rPr lang="sv-SE" i="1"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br>
              <a:rPr lang="sv-SE" i="1"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sv-SE"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90496"/>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303733"/>
            <a:ext cx="7772400" cy="675897"/>
          </a:xfrm>
        </p:spPr>
        <p:txBody>
          <a:bodyPr/>
          <a:lstStyle/>
          <a:p>
            <a:r>
              <a:rPr lang="sv-SE" sz="3600" dirty="0">
                <a:latin typeface="+mj-lt"/>
              </a:rPr>
              <a:t>Regel 67 – Goaltender interference</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892857"/>
            <a:ext cx="8664605" cy="3041602"/>
          </a:xfrm>
          <a:prstGeom prst="rect">
            <a:avLst/>
          </a:prstGeom>
        </p:spPr>
        <p:txBody>
          <a:bodyPr wrap="square">
            <a:spAutoFit/>
          </a:bodyPr>
          <a:lstStyle/>
          <a:p>
            <a:pPr indent="-828040">
              <a:lnSpc>
                <a:spcPct val="107000"/>
              </a:lnSpc>
              <a:spcAft>
                <a:spcPts val="800"/>
              </a:spcAft>
            </a:pPr>
            <a:r>
              <a:rPr lang="sv-SE" sz="2000" b="1" i="1" dirty="0">
                <a:latin typeface="Calibri" panose="020F0502020204030204" pitchFamily="34" charset="0"/>
                <a:ea typeface="Calibri" panose="020F0502020204030204" pitchFamily="34" charset="0"/>
                <a:cs typeface="Times New Roman" panose="02020603050405020304" pitchFamily="18" charset="0"/>
              </a:rPr>
              <a:t>	</a:t>
            </a:r>
            <a:br>
              <a:rPr lang="sv-SE" sz="20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sv-SE" sz="2000"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Målvaktsstörning där målvakten helt och hållet befinner sig utanför målområdet:</a:t>
            </a:r>
            <a:br>
              <a:rPr lang="sv-SE" sz="2000"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sv-SE" sz="20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En målvakt som helt och hållet har lämnat sitt målområde får inte tacklas, men tillfällig fysisk kontakt som inte är i paritet med utvisning för Goaltender interference ska inte vara skäl för att underkänna ett mål.</a:t>
            </a:r>
            <a:br>
              <a:rPr lang="sv-SE" sz="20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br>
              <a:rPr lang="sv-SE" sz="20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sv-SE" sz="20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VMD får inte användas för att avgöra goaltender interference om målvakten inte på något sätt har kontakt med sitt målområde.</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32679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4">
            <a:extLst>
              <a:ext uri="{FF2B5EF4-FFF2-40B4-BE49-F238E27FC236}">
                <a16:creationId xmlns:a16="http://schemas.microsoft.com/office/drawing/2014/main" id="{A1FFB2DC-9A01-4887-8118-D85E5459C4A4}"/>
              </a:ext>
            </a:extLst>
          </p:cNvPr>
          <p:cNvSpPr>
            <a:spLocks noGrp="1" noChangeArrowheads="1"/>
          </p:cNvSpPr>
          <p:nvPr>
            <p:ph type="ctrTitle"/>
          </p:nvPr>
        </p:nvSpPr>
        <p:spPr bwMode="auto">
          <a:xfrm>
            <a:off x="685800" y="893763"/>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800" dirty="0">
                <a:latin typeface="Arial Bold" charset="0"/>
                <a:ea typeface="ＭＳ Ｐゴシック" panose="020B0600070205080204" pitchFamily="34" charset="-128"/>
                <a:cs typeface="Arial Bold" charset="0"/>
              </a:rPr>
              <a:t>Vad har ändrats?</a:t>
            </a:r>
          </a:p>
        </p:txBody>
      </p:sp>
      <p:sp>
        <p:nvSpPr>
          <p:cNvPr id="4099" name="Underrubrik 5">
            <a:extLst>
              <a:ext uri="{FF2B5EF4-FFF2-40B4-BE49-F238E27FC236}">
                <a16:creationId xmlns:a16="http://schemas.microsoft.com/office/drawing/2014/main" id="{125537E6-29AC-4EFC-B5CA-E0EE8302350E}"/>
              </a:ext>
            </a:extLst>
          </p:cNvPr>
          <p:cNvSpPr>
            <a:spLocks noGrp="1" noChangeArrowheads="1"/>
          </p:cNvSpPr>
          <p:nvPr>
            <p:ph type="subTitle" idx="1"/>
          </p:nvPr>
        </p:nvSpPr>
        <p:spPr bwMode="auto">
          <a:xfrm>
            <a:off x="685800" y="1558926"/>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000" dirty="0">
                <a:latin typeface="+mn-lt"/>
                <a:ea typeface="ＭＳ Ｐゴシック" panose="020B0600070205080204" pitchFamily="34" charset="-128"/>
                <a:cs typeface="Arial" panose="020B0604020202020204" pitchFamily="34" charset="0"/>
              </a:rPr>
              <a:t>Regel 1 – Banan</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2 – Målburar</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5 – Lagen</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9 – Dräkten</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10 – Klubbor</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12 – Övriga utrustningsregler</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15 – Utdömande av utvisning</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19 – Större straff</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20 – Match </a:t>
            </a:r>
            <a:r>
              <a:rPr lang="sv-SE" altLang="sv-SE" sz="2000" dirty="0" err="1">
                <a:latin typeface="+mn-lt"/>
                <a:ea typeface="ＭＳ Ｐゴシック" panose="020B0600070205080204" pitchFamily="34" charset="-128"/>
                <a:cs typeface="Arial" panose="020B0604020202020204" pitchFamily="34" charset="0"/>
              </a:rPr>
              <a:t>penalty</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21 – </a:t>
            </a:r>
            <a:r>
              <a:rPr lang="sv-SE" altLang="sv-SE" sz="2000" dirty="0" err="1">
                <a:latin typeface="+mn-lt"/>
                <a:ea typeface="ＭＳ Ｐゴシック" panose="020B0600070205080204" pitchFamily="34" charset="-128"/>
                <a:cs typeface="Arial" panose="020B0604020202020204" pitchFamily="34" charset="0"/>
              </a:rPr>
              <a:t>Misconduct</a:t>
            </a:r>
            <a:r>
              <a:rPr lang="sv-SE" altLang="sv-SE" sz="2000" dirty="0">
                <a:latin typeface="+mn-lt"/>
                <a:ea typeface="ＭＳ Ｐゴシック" panose="020B0600070205080204" pitchFamily="34" charset="-128"/>
                <a:cs typeface="Arial" panose="020B0604020202020204" pitchFamily="34" charset="0"/>
              </a:rPr>
              <a:t> </a:t>
            </a:r>
            <a:r>
              <a:rPr lang="sv-SE" altLang="sv-SE" sz="2000" dirty="0" err="1">
                <a:latin typeface="+mn-lt"/>
                <a:ea typeface="ＭＳ Ｐゴシック" panose="020B0600070205080204" pitchFamily="34" charset="-128"/>
                <a:cs typeface="Arial" panose="020B0604020202020204" pitchFamily="34" charset="0"/>
              </a:rPr>
              <a:t>Penalty</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27 – Målvaktsutvisningar</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29 – Begrepp och domartecken</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44 – Checking to the </a:t>
            </a:r>
            <a:r>
              <a:rPr lang="sv-SE" altLang="sv-SE" sz="2000" dirty="0" err="1">
                <a:latin typeface="+mn-lt"/>
                <a:ea typeface="ＭＳ Ｐゴシック" panose="020B0600070205080204" pitchFamily="34" charset="-128"/>
                <a:cs typeface="Arial" panose="020B0604020202020204" pitchFamily="34" charset="0"/>
              </a:rPr>
              <a:t>head</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46 – </a:t>
            </a:r>
            <a:r>
              <a:rPr lang="sv-SE" altLang="sv-SE" sz="2000" dirty="0" err="1">
                <a:latin typeface="+mn-lt"/>
                <a:ea typeface="ＭＳ Ｐゴシック" panose="020B0600070205080204" pitchFamily="34" charset="-128"/>
                <a:cs typeface="Arial" panose="020B0604020202020204" pitchFamily="34" charset="0"/>
              </a:rPr>
              <a:t>Elbowing</a:t>
            </a:r>
            <a:br>
              <a:rPr lang="sv-SE" altLang="sv-SE" sz="2000" dirty="0">
                <a:latin typeface="+mn-lt"/>
                <a:ea typeface="ＭＳ Ｐゴシック" panose="020B0600070205080204" pitchFamily="34" charset="-128"/>
                <a:cs typeface="Arial" panose="020B0604020202020204" pitchFamily="34" charset="0"/>
              </a:rPr>
            </a:br>
            <a:endParaRPr lang="sv-SE" altLang="sv-SE" sz="2000" b="1" dirty="0">
              <a:latin typeface="+mn-lt"/>
              <a:ea typeface="ＭＳ Ｐゴシック" panose="020B0600070205080204" pitchFamily="34" charset="-128"/>
              <a:cs typeface="Arial" panose="020B0604020202020204" pitchFamily="34" charset="0"/>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325924"/>
            <a:ext cx="7772400" cy="675897"/>
          </a:xfrm>
        </p:spPr>
        <p:txBody>
          <a:bodyPr/>
          <a:lstStyle/>
          <a:p>
            <a:r>
              <a:rPr lang="sv-SE" sz="3600" dirty="0">
                <a:latin typeface="+mj-lt"/>
              </a:rPr>
              <a:t>Regel 67 – Goaltender interference</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1188278"/>
            <a:ext cx="8664605" cy="4603889"/>
          </a:xfrm>
          <a:prstGeom prst="rect">
            <a:avLst/>
          </a:prstGeom>
        </p:spPr>
        <p:txBody>
          <a:bodyPr wrap="square">
            <a:spAutoFit/>
          </a:bodyPr>
          <a:lstStyle/>
          <a:p>
            <a:pPr marL="828040" indent="-828040">
              <a:lnSpc>
                <a:spcPct val="107000"/>
              </a:lnSpc>
              <a:spcAft>
                <a:spcPts val="800"/>
              </a:spcAft>
            </a:pPr>
            <a:r>
              <a:rPr lang="sv-SE"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67.3</a:t>
            </a:r>
            <a:r>
              <a:rPr lang="sv-SE" sz="1600" dirty="0">
                <a:latin typeface="Calibri" panose="020F0502020204030204" pitchFamily="34" charset="0"/>
                <a:ea typeface="Calibri" panose="020F0502020204030204" pitchFamily="34" charset="0"/>
                <a:cs typeface="Times New Roman" panose="02020603050405020304" pitchFamily="18" charset="0"/>
              </a:rPr>
              <a:t>	</a:t>
            </a:r>
            <a:r>
              <a:rPr lang="sv-SE" sz="1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Anfallande spelare i målområdet </a:t>
            </a:r>
            <a:r>
              <a:rPr lang="sv-SE"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Om en anfallande spelare genar genom målområdet när pucken inte är i målområdet, utan att på något sätt komma i kontakt med målvakten ska spelet fortgå. Om anfallaren däremot kommer i kontakt med målvakten ska spelet stoppas och återstarta i neutral zon. Om domaren bedömer att målvakten påtagligt hindrades, eller om det rör sig om en tackling, ska även utvisning under denna regel utdömas.</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marL="828040">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Om en anfallande spelare tar position inne i målområdet när pucken inte är i målområdet ska spelet stoppas, men ingen utvisning ska utdömas. Spelet ska återstarta i neutral zon.</a:t>
            </a:r>
          </a:p>
          <a:p>
            <a:pPr marL="828040">
              <a:lnSpc>
                <a:spcPct val="107000"/>
              </a:lnSpc>
              <a:spcAft>
                <a:spcPts val="800"/>
              </a:spcAft>
            </a:pPr>
            <a:r>
              <a:rPr lang="sv-SE"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En anfallande spelare har rätt att befinna sig i målområdet förutsatt att pucken är i målområdet först. Emellertid får anfallaren inte på något sätt hindra målvakten att utföra sitt arbete enligt regel 67.1 eller 67.2.</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marL="828040">
              <a:lnSpc>
                <a:spcPct val="107000"/>
              </a:lnSpc>
              <a:spcAft>
                <a:spcPts val="800"/>
              </a:spcAft>
            </a:pPr>
            <a:r>
              <a:rPr lang="sv-SE" sz="1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BEDÖMNINGSDIREKTIV</a:t>
            </a:r>
            <a:br>
              <a:rPr lang="sv-SE"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sv-SE"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Utgångspunkten är att anfallande spelare inte får befinna sig i målområdet före pucken och domaren ska vara uppmärksam och stoppa spelet om så sker. Domarens instruktioner ska vara att inte ge anfallande spelare spelrum härvidlag då det kommer att leda till svåra bedömningssituationer i samband med målskott. Istället ska domaren utbilda spelarna att hålla sig utanför målområdet genom att tillämpa denna regel strikt.</a:t>
            </a:r>
            <a:endParaRPr lang="sv-SE"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4207192"/>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325924"/>
            <a:ext cx="7772400" cy="675897"/>
          </a:xfrm>
        </p:spPr>
        <p:txBody>
          <a:bodyPr/>
          <a:lstStyle/>
          <a:p>
            <a:r>
              <a:rPr lang="sv-SE" sz="3600" dirty="0">
                <a:latin typeface="+mj-lt"/>
              </a:rPr>
              <a:t>Regel 79 – Mål</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1272684"/>
            <a:ext cx="8664605" cy="4294252"/>
          </a:xfrm>
          <a:prstGeom prst="rect">
            <a:avLst/>
          </a:prstGeom>
        </p:spPr>
        <p:txBody>
          <a:bodyPr wrap="square">
            <a:spAutoFit/>
          </a:bodyPr>
          <a:lstStyle/>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79.3 – Underkända mål</a:t>
            </a:r>
          </a:p>
          <a:p>
            <a:pPr>
              <a:lnSpc>
                <a:spcPct val="107000"/>
              </a:lnSpc>
              <a:spcAft>
                <a:spcPts val="800"/>
              </a:spcAft>
            </a:pPr>
            <a:r>
              <a:rPr lang="sv-SE" sz="2000" i="1" dirty="0">
                <a:highlight>
                  <a:srgbClr val="FFFF00"/>
                </a:highlight>
                <a:latin typeface="+mn-lt"/>
                <a:ea typeface="Calibri" panose="020F0502020204030204" pitchFamily="34" charset="0"/>
                <a:cs typeface="Times New Roman" panose="02020603050405020304" pitchFamily="18" charset="0"/>
              </a:rPr>
              <a:t>Om pucken går i mål i anslutning till att försvarande lags målvakt har hindrats att utföra en räddning på grund av tillfällig fysisk kontakt av en anfallande spelare (se regel 67 – Goaltender interference). Detta gäller endast om kontakten sker inne i målområdet.</a:t>
            </a:r>
            <a:endParaRPr lang="sv-SE" sz="2000" dirty="0">
              <a:highlight>
                <a:srgbClr val="FAD72B"/>
              </a:highlight>
              <a:latin typeface="+mn-lt"/>
            </a:endParaRPr>
          </a:p>
          <a:p>
            <a:pPr>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a:p>
            <a:r>
              <a:rPr lang="sv-SE" sz="2000" dirty="0">
                <a:latin typeface="+mn-lt"/>
              </a:rPr>
              <a:t> </a:t>
            </a:r>
          </a:p>
          <a:p>
            <a:pPr>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sv-SE" sz="2000" dirty="0">
              <a:highlight>
                <a:srgbClr val="FAD72B"/>
              </a:highlight>
              <a:latin typeface="+mn-lt"/>
            </a:endParaRPr>
          </a:p>
          <a:p>
            <a:pPr marL="828040">
              <a:lnSpc>
                <a:spcPct val="107000"/>
              </a:lnSpc>
              <a:spcAft>
                <a:spcPts val="800"/>
              </a:spcAft>
            </a:pPr>
            <a:endParaRPr lang="sv-SE" sz="2000" b="1" dirty="0">
              <a:highlight>
                <a:srgbClr val="FAD72B"/>
              </a:highligh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8659108"/>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623656" y="325924"/>
            <a:ext cx="7772400" cy="675897"/>
          </a:xfrm>
        </p:spPr>
        <p:txBody>
          <a:bodyPr/>
          <a:lstStyle/>
          <a:p>
            <a:r>
              <a:rPr lang="sv-SE" sz="3600" dirty="0">
                <a:latin typeface="+mj-lt"/>
              </a:rPr>
              <a:t>Regel 79 – Mål</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8" y="892857"/>
            <a:ext cx="8345010" cy="5237139"/>
          </a:xfrm>
          <a:prstGeom prst="rect">
            <a:avLst/>
          </a:prstGeom>
        </p:spPr>
        <p:txBody>
          <a:bodyPr wrap="square">
            <a:spAutoFit/>
          </a:bodyPr>
          <a:lstStyle/>
          <a:p>
            <a:pPr>
              <a:lnSpc>
                <a:spcPct val="107000"/>
              </a:lnSpc>
              <a:spcAft>
                <a:spcPts val="800"/>
              </a:spcAft>
            </a:pPr>
            <a:r>
              <a:rPr lang="sv-SE" sz="1400" b="1" dirty="0">
                <a:ea typeface="Calibri" panose="020F0502020204030204" pitchFamily="34" charset="0"/>
                <a:cs typeface="Times New Roman" panose="02020603050405020304" pitchFamily="18" charset="0"/>
              </a:rPr>
              <a:t>79.4 – Videomålbedömning</a:t>
            </a:r>
          </a:p>
          <a:p>
            <a:pPr>
              <a:lnSpc>
                <a:spcPct val="107000"/>
              </a:lnSpc>
              <a:spcAft>
                <a:spcPts val="800"/>
              </a:spcAft>
            </a:pPr>
            <a:r>
              <a:rPr lang="sv-SE" sz="1600"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Situation 19</a:t>
            </a:r>
            <a:br>
              <a:rPr lang="sv-SE" sz="1600"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sv-SE"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Målvakten har positionerat sig långt ut i målområdet och har sin plockhandske utanför målområdet. En anfallande spelare passerar framför målvakten i samma ögonblick som ett skott är på väg att levereras. Anfallaren kommer i kontakt med målvaktens plockhandske och målvakten misslyckas därför med att rädda skottet.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indent="-828040">
              <a:lnSpc>
                <a:spcPct val="107000"/>
              </a:lnSpc>
              <a:spcAft>
                <a:spcPts val="800"/>
              </a:spcAft>
            </a:pPr>
            <a:r>
              <a:rPr lang="sv-SE" sz="1600"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Domslut:	</a:t>
            </a:r>
            <a:r>
              <a:rPr lang="sv-SE"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Mål. Målvakten har självmant intagit en position där tillfällig fysisk kontakt inträffar utanför målområdet. Målvakten är själv ansvarig för detta och då räknas inte kontakten som störning. Om det heller inte är i paritet med utvisning ska målet således godkännas.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marL="1656080" indent="-828040">
              <a:lnSpc>
                <a:spcPct val="107000"/>
              </a:lnSpc>
              <a:spcAft>
                <a:spcPts val="800"/>
              </a:spcAft>
            </a:pPr>
            <a:r>
              <a:rPr lang="sv-SE"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Situation 20</a:t>
            </a:r>
            <a:br>
              <a:rPr lang="sv-SE" sz="1600"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sv-SE"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Målvakten har positionerat sig långt ut i målområdet, men har ändå sin plockhandske inne i målområdet. En anfallande spelare passerar framför målvakten i samma ögonblick som ett skott är på väg att levereras. Anfallaren kommer i kontakt med målvaktens plockhandske och målvakten misslyckas därför med att rädda skottet.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sv-SE" sz="1600"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Domslut:	</a:t>
            </a:r>
            <a:r>
              <a:rPr lang="sv-SE"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Ej mål. Målvakten har rätt att positionera sig hur som helst inne i sitt eget målområde utan att riskera att störas av fysisk kontakt av en anfallare.</a:t>
            </a:r>
            <a:endParaRPr lang="sv-SE" sz="1600" dirty="0">
              <a:highlight>
                <a:srgbClr val="FAD72B"/>
              </a:highlight>
              <a:latin typeface="+mn-lt"/>
            </a:endParaRPr>
          </a:p>
          <a:p>
            <a:pPr marL="828040">
              <a:lnSpc>
                <a:spcPct val="107000"/>
              </a:lnSpc>
              <a:spcAft>
                <a:spcPts val="800"/>
              </a:spcAft>
            </a:pPr>
            <a:endParaRPr lang="sv-SE" sz="1400" b="1" dirty="0">
              <a:highlight>
                <a:srgbClr val="FAD72B"/>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867529"/>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289666"/>
            <a:ext cx="7772400" cy="675897"/>
          </a:xfrm>
        </p:spPr>
        <p:txBody>
          <a:bodyPr/>
          <a:lstStyle/>
          <a:p>
            <a:r>
              <a:rPr lang="sv-SE" sz="3600" dirty="0">
                <a:latin typeface="+mj-lt"/>
              </a:rPr>
              <a:t>Regel 69 – Illegal handling </a:t>
            </a:r>
            <a:r>
              <a:rPr lang="sv-SE" sz="3600" dirty="0" err="1">
                <a:latin typeface="+mj-lt"/>
              </a:rPr>
              <a:t>of</a:t>
            </a:r>
            <a:r>
              <a:rPr lang="sv-SE" sz="3600" dirty="0">
                <a:latin typeface="+mj-lt"/>
              </a:rPr>
              <a:t> the puck</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1427429"/>
            <a:ext cx="8664605" cy="2626104"/>
          </a:xfrm>
          <a:prstGeom prst="rect">
            <a:avLst/>
          </a:prstGeom>
        </p:spPr>
        <p:txBody>
          <a:bodyPr wrap="square">
            <a:spAutoFit/>
          </a:bodyPr>
          <a:lstStyle/>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69.1 – Definition</a:t>
            </a:r>
          </a:p>
          <a:p>
            <a:pPr>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a:p>
            <a:r>
              <a:rPr lang="sv-SE" sz="2000" dirty="0">
                <a:highlight>
                  <a:srgbClr val="FAD72B"/>
                </a:highlight>
                <a:latin typeface="+mn-lt"/>
              </a:rPr>
              <a:t>Det är inte tillåtet för en målvakt att kasta pucken och inte heller att släppa ned pucken för att därefter sparka iväg den med benskyddet likt en fotbollsmålvakt, detta oavsett om pucken först hinner studsa i isen eller inte. </a:t>
            </a:r>
          </a:p>
          <a:p>
            <a:pPr>
              <a:lnSpc>
                <a:spcPct val="107000"/>
              </a:lnSpc>
              <a:spcAft>
                <a:spcPts val="800"/>
              </a:spcAft>
            </a:pPr>
            <a:endParaRPr lang="sv-SE" sz="2000" dirty="0">
              <a:highlight>
                <a:srgbClr val="FAD72B"/>
              </a:highlight>
              <a:latin typeface="+mn-lt"/>
            </a:endParaRPr>
          </a:p>
          <a:p>
            <a:pPr marL="828040">
              <a:lnSpc>
                <a:spcPct val="107000"/>
              </a:lnSpc>
              <a:spcAft>
                <a:spcPts val="800"/>
              </a:spcAft>
            </a:pPr>
            <a:endParaRPr lang="sv-SE" sz="2000" b="1" dirty="0">
              <a:highlight>
                <a:srgbClr val="FAD72B"/>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9536997"/>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303733"/>
            <a:ext cx="7772400" cy="675897"/>
          </a:xfrm>
        </p:spPr>
        <p:txBody>
          <a:bodyPr/>
          <a:lstStyle/>
          <a:p>
            <a:r>
              <a:rPr lang="sv-SE" sz="3600" dirty="0">
                <a:latin typeface="+mj-lt"/>
              </a:rPr>
              <a:t>Regel 71 – </a:t>
            </a:r>
            <a:r>
              <a:rPr lang="sv-SE" sz="3600" dirty="0" err="1">
                <a:latin typeface="+mj-lt"/>
              </a:rPr>
              <a:t>Leaving</a:t>
            </a:r>
            <a:r>
              <a:rPr lang="sv-SE" sz="3600" dirty="0">
                <a:latin typeface="+mj-lt"/>
              </a:rPr>
              <a:t> the </a:t>
            </a:r>
            <a:r>
              <a:rPr lang="sv-SE" sz="3600" dirty="0" err="1">
                <a:latin typeface="+mj-lt"/>
              </a:rPr>
              <a:t>bench</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1202346"/>
            <a:ext cx="8664605" cy="4148572"/>
          </a:xfrm>
          <a:prstGeom prst="rect">
            <a:avLst/>
          </a:prstGeom>
        </p:spPr>
        <p:txBody>
          <a:bodyPr wrap="square">
            <a:spAutoFit/>
          </a:bodyPr>
          <a:lstStyle/>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71.5 – Lagstraff</a:t>
            </a:r>
          </a:p>
          <a:p>
            <a:r>
              <a:rPr lang="sv-SE" sz="2000" dirty="0">
                <a:highlight>
                  <a:srgbClr val="FAD72B"/>
                </a:highlight>
                <a:latin typeface="+mn-lt"/>
              </a:rPr>
              <a:t>Lagstraff ska ådömas det lag som har minst en spelare som lämnar antingen spelarbåset eller utvisningsbåset i samband med ett periodslut om det pågår ett gruff eller en konfrontation.</a:t>
            </a:r>
          </a:p>
          <a:p>
            <a:pPr>
              <a:lnSpc>
                <a:spcPct val="107000"/>
              </a:lnSpc>
              <a:spcAft>
                <a:spcPts val="800"/>
              </a:spcAft>
            </a:pPr>
            <a:endParaRPr lang="sv-SE" sz="2000" dirty="0">
              <a:highlight>
                <a:srgbClr val="FAD72B"/>
              </a:highlight>
              <a:latin typeface="+mn-lt"/>
            </a:endParaRPr>
          </a:p>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71.8 – Misconduct Penalty</a:t>
            </a:r>
          </a:p>
          <a:p>
            <a:pPr>
              <a:lnSpc>
                <a:spcPct val="107000"/>
              </a:lnSpc>
              <a:spcAft>
                <a:spcPts val="800"/>
              </a:spcAft>
            </a:pPr>
            <a:r>
              <a:rPr lang="sv-SE" sz="2000" dirty="0">
                <a:latin typeface="+mn-lt"/>
              </a:rPr>
              <a:t>Misconduct penalty ska ådömas upp till fem spelare i varje lag som lämnar spelarbåset under ett gruff eller en konfrontation om de inte är först att lämna ett bås i sitt lag. </a:t>
            </a:r>
            <a:r>
              <a:rPr lang="sv-SE" sz="2000" dirty="0">
                <a:highlight>
                  <a:srgbClr val="FAD72B"/>
                </a:highlight>
                <a:latin typeface="+mn-lt"/>
              </a:rPr>
              <a:t>Detta gäller ej vid periodslut (se 71.5).</a:t>
            </a:r>
          </a:p>
          <a:p>
            <a:pPr>
              <a:lnSpc>
                <a:spcPct val="107000"/>
              </a:lnSpc>
              <a:spcAft>
                <a:spcPts val="800"/>
              </a:spcAft>
            </a:pPr>
            <a:endParaRPr lang="sv-SE" sz="2000" dirty="0">
              <a:highlight>
                <a:srgbClr val="FAD72B"/>
              </a:highlight>
              <a:latin typeface="+mn-lt"/>
            </a:endParaRPr>
          </a:p>
          <a:p>
            <a:pPr marL="828040">
              <a:lnSpc>
                <a:spcPct val="107000"/>
              </a:lnSpc>
              <a:spcAft>
                <a:spcPts val="800"/>
              </a:spcAft>
            </a:pPr>
            <a:endParaRPr lang="sv-SE" sz="2000" b="1" dirty="0">
              <a:highlight>
                <a:srgbClr val="FAD72B"/>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550397"/>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325924"/>
            <a:ext cx="7772400" cy="675897"/>
          </a:xfrm>
        </p:spPr>
        <p:txBody>
          <a:bodyPr/>
          <a:lstStyle/>
          <a:p>
            <a:r>
              <a:rPr lang="sv-SE" sz="3600" dirty="0">
                <a:latin typeface="+mj-lt"/>
              </a:rPr>
              <a:t>Regel 72 – Refusing to play the puck</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1154131"/>
            <a:ext cx="8664605" cy="5703869"/>
          </a:xfrm>
          <a:prstGeom prst="rect">
            <a:avLst/>
          </a:prstGeom>
        </p:spPr>
        <p:txBody>
          <a:bodyPr wrap="square">
            <a:spAutoFit/>
          </a:bodyPr>
          <a:lstStyle/>
          <a:p>
            <a:pPr>
              <a:lnSpc>
                <a:spcPct val="107000"/>
              </a:lnSpc>
              <a:spcAft>
                <a:spcPts val="800"/>
              </a:spcAft>
            </a:pPr>
            <a:r>
              <a:rPr lang="sv-SE" sz="2000" b="1" dirty="0">
                <a:highlight>
                  <a:srgbClr val="FAD72B"/>
                </a:highlight>
                <a:latin typeface="+mn-lt"/>
                <a:ea typeface="Calibri" panose="020F0502020204030204" pitchFamily="34" charset="0"/>
                <a:cs typeface="Times New Roman" panose="02020603050405020304" pitchFamily="18" charset="0"/>
              </a:rPr>
              <a:t>72.5 – Avblåsning</a:t>
            </a:r>
          </a:p>
          <a:p>
            <a:r>
              <a:rPr lang="sv-SE" sz="2000" dirty="0">
                <a:highlight>
                  <a:srgbClr val="FAD72B"/>
                </a:highlight>
                <a:latin typeface="+mn-lt"/>
              </a:rPr>
              <a:t>Spelet ska stoppas och återstarta på närmsta nedsläppspunkt i felande lags försvarszon vid följande förseelser:</a:t>
            </a:r>
          </a:p>
          <a:p>
            <a:endParaRPr lang="sv-SE" sz="2000" dirty="0">
              <a:highlight>
                <a:srgbClr val="FAD72B"/>
              </a:highlight>
              <a:latin typeface="+mn-lt"/>
            </a:endParaRPr>
          </a:p>
          <a:p>
            <a:pPr lvl="0"/>
            <a:r>
              <a:rPr lang="sv-SE" sz="2000" i="1" dirty="0">
                <a:highlight>
                  <a:srgbClr val="FAD72B"/>
                </a:highlight>
                <a:latin typeface="+mn-lt"/>
              </a:rPr>
              <a:t>i. 	Ett lag tar burskydd och avstår från att försöka avancera i banan efter att domaren har uppmanat laget att spela pucken framåt. Laget ska även varnas.</a:t>
            </a:r>
            <a:endParaRPr lang="sv-SE" sz="2000" dirty="0">
              <a:highlight>
                <a:srgbClr val="FAD72B"/>
              </a:highlight>
              <a:latin typeface="+mn-lt"/>
            </a:endParaRPr>
          </a:p>
          <a:p>
            <a:r>
              <a:rPr lang="sv-SE" sz="2000" i="1" dirty="0">
                <a:highlight>
                  <a:srgbClr val="FAD72B"/>
                </a:highlight>
                <a:latin typeface="+mn-lt"/>
              </a:rPr>
              <a:t> </a:t>
            </a:r>
            <a:endParaRPr lang="sv-SE" sz="2000" dirty="0">
              <a:highlight>
                <a:srgbClr val="FAD72B"/>
              </a:highlight>
              <a:latin typeface="+mn-lt"/>
            </a:endParaRPr>
          </a:p>
          <a:p>
            <a:pPr lvl="0"/>
            <a:r>
              <a:rPr lang="sv-SE" sz="2000" i="1" dirty="0">
                <a:highlight>
                  <a:srgbClr val="FAD72B"/>
                </a:highlight>
                <a:latin typeface="+mn-lt"/>
              </a:rPr>
              <a:t>ii. 	Ett lag spelar uppsåtligen in pucken i egen försvarszon utan att vara under press av motståndarlaget och utan att vara i numerärt underläge. Laget ska även varnas. </a:t>
            </a:r>
            <a:endParaRPr lang="sv-SE" sz="2000" dirty="0">
              <a:highlight>
                <a:srgbClr val="FAD72B"/>
              </a:highlight>
              <a:latin typeface="+mn-lt"/>
            </a:endParaRPr>
          </a:p>
          <a:p>
            <a:r>
              <a:rPr lang="sv-SE" sz="2000" i="1" dirty="0">
                <a:highlight>
                  <a:srgbClr val="FAD72B"/>
                </a:highlight>
                <a:latin typeface="+mn-lt"/>
              </a:rPr>
              <a:t> </a:t>
            </a:r>
            <a:endParaRPr lang="sv-SE" sz="2000" dirty="0">
              <a:highlight>
                <a:srgbClr val="FAD72B"/>
              </a:highlight>
              <a:latin typeface="+mn-lt"/>
            </a:endParaRPr>
          </a:p>
          <a:p>
            <a:r>
              <a:rPr lang="sv-SE" sz="2000" i="1" dirty="0">
                <a:highlight>
                  <a:srgbClr val="FAD72B"/>
                </a:highlight>
                <a:latin typeface="+mn-lt"/>
              </a:rPr>
              <a:t>Ett lag som gör sig skyldig till avblåsning igen enligt 72.5 efter att ha varnats, ska ådömas lagstraff enligt regel 64-Delaying the game.</a:t>
            </a:r>
            <a:endParaRPr lang="sv-SE" sz="2000" dirty="0">
              <a:highlight>
                <a:srgbClr val="FAD72B"/>
              </a:highlight>
              <a:latin typeface="+mn-lt"/>
            </a:endParaRPr>
          </a:p>
          <a:p>
            <a:r>
              <a:rPr lang="sv-SE" sz="2000" dirty="0">
                <a:highlight>
                  <a:srgbClr val="FAD72B"/>
                </a:highlight>
                <a:latin typeface="+mn-lt"/>
              </a:rPr>
              <a:t> </a:t>
            </a:r>
          </a:p>
          <a:p>
            <a:pPr>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sv-SE" sz="2000" dirty="0">
              <a:highlight>
                <a:srgbClr val="FAD72B"/>
              </a:highlight>
              <a:latin typeface="+mn-lt"/>
            </a:endParaRPr>
          </a:p>
          <a:p>
            <a:pPr marL="828040">
              <a:lnSpc>
                <a:spcPct val="107000"/>
              </a:lnSpc>
              <a:spcAft>
                <a:spcPts val="800"/>
              </a:spcAft>
            </a:pPr>
            <a:endParaRPr lang="sv-SE" sz="2000" b="1" dirty="0">
              <a:highlight>
                <a:srgbClr val="FAD72B"/>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6532004"/>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229706"/>
            <a:ext cx="7772400" cy="675897"/>
          </a:xfrm>
        </p:spPr>
        <p:txBody>
          <a:bodyPr/>
          <a:lstStyle/>
          <a:p>
            <a:r>
              <a:rPr lang="sv-SE" sz="3600" dirty="0">
                <a:latin typeface="+mj-lt"/>
              </a:rPr>
              <a:t>Regel 77 – Nedsläpp</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892857"/>
            <a:ext cx="8664605" cy="6859122"/>
          </a:xfrm>
          <a:prstGeom prst="rect">
            <a:avLst/>
          </a:prstGeom>
        </p:spPr>
        <p:txBody>
          <a:bodyPr wrap="square">
            <a:spAutoFit/>
          </a:bodyPr>
          <a:lstStyle/>
          <a:p>
            <a:pPr>
              <a:lnSpc>
                <a:spcPct val="107000"/>
              </a:lnSpc>
              <a:spcAft>
                <a:spcPts val="800"/>
              </a:spcAft>
            </a:pPr>
            <a:r>
              <a:rPr lang="sv-SE" sz="1600" b="1" dirty="0">
                <a:latin typeface="+mn-lt"/>
                <a:ea typeface="Calibri" panose="020F0502020204030204" pitchFamily="34" charset="0"/>
                <a:cs typeface="Times New Roman" panose="02020603050405020304" pitchFamily="18" charset="0"/>
              </a:rPr>
              <a:t>77.4 – Uppställning för centrar</a:t>
            </a:r>
          </a:p>
          <a:p>
            <a:r>
              <a:rPr lang="sv-SE" sz="1600" dirty="0">
                <a:latin typeface="+mn-lt"/>
                <a:ea typeface="Calibri" panose="020F0502020204030204" pitchFamily="34" charset="0"/>
                <a:cs typeface="Times New Roman" panose="02020603050405020304" pitchFamily="18" charset="0"/>
              </a:rPr>
              <a:t>(…) </a:t>
            </a:r>
            <a:r>
              <a:rPr lang="sv-SE" sz="1600" dirty="0">
                <a:highlight>
                  <a:srgbClr val="FAD72B"/>
                </a:highlight>
                <a:latin typeface="+mn-lt"/>
              </a:rPr>
              <a:t>Centrarna ska ställa upp på så sätt att de inte lutar sig över punkten så att de inkräktar på motståndarcenterns sida av punkten. Det är alltså inte tillåtet att böja sig fram längre än till centrum av nedsläppspunkten. </a:t>
            </a:r>
            <a:r>
              <a:rPr lang="sv-SE" sz="1600" dirty="0"/>
              <a:t>(…)</a:t>
            </a:r>
          </a:p>
          <a:p>
            <a:endParaRPr lang="sv-SE" sz="1600" dirty="0"/>
          </a:p>
          <a:p>
            <a:r>
              <a:rPr lang="sv-SE" sz="1600" dirty="0">
                <a:latin typeface="+mn-lt"/>
              </a:rPr>
              <a:t>Om en center försöker tima ett nedsläpp på så sätt att denne antingen anländer till nedsläppspunkten precis i tid till nedsläppet, eller försöker sätta ned sin klubba och använda sin rörelse för att vinna en fördel, ska linjedomaren omedelbart avbryta nedsläppet och </a:t>
            </a:r>
            <a:r>
              <a:rPr lang="sv-SE" sz="1600" dirty="0">
                <a:highlight>
                  <a:srgbClr val="FAD72B"/>
                </a:highlight>
                <a:latin typeface="+mn-lt"/>
              </a:rPr>
              <a:t>varna</a:t>
            </a:r>
            <a:r>
              <a:rPr lang="sv-SE" sz="1600" dirty="0">
                <a:latin typeface="+mn-lt"/>
              </a:rPr>
              <a:t> centern.</a:t>
            </a:r>
          </a:p>
          <a:p>
            <a:endParaRPr lang="sv-SE" sz="1600" dirty="0">
              <a:latin typeface="+mn-lt"/>
            </a:endParaRPr>
          </a:p>
          <a:p>
            <a:r>
              <a:rPr lang="sv-SE" sz="1600" dirty="0">
                <a:latin typeface="+mn-lt"/>
              </a:rPr>
              <a:t>När pucken släpps ska centrarna försöka spela pucken med sina klubbor. Ett försök att spela pucken på något annat sätt (t.ex. genom att hindra motståndarcentern med kroppen, att sparka pucken, att slå på motståndarcenterns klubba, att gå ned på ett knä eller att spela pucken med handen) ska resultera i att spelet stoppas och felande center ska </a:t>
            </a:r>
            <a:r>
              <a:rPr lang="sv-SE" sz="1600" dirty="0">
                <a:highlight>
                  <a:srgbClr val="FAD72B"/>
                </a:highlight>
                <a:latin typeface="+mn-lt"/>
              </a:rPr>
              <a:t>varnas.</a:t>
            </a:r>
          </a:p>
          <a:p>
            <a:r>
              <a:rPr lang="sv-SE" sz="1600" dirty="0">
                <a:latin typeface="+mn-lt"/>
              </a:rPr>
              <a:t>Nedsläppet anses avslutat när någon spelare i något lag har vidrört pucken med sin klubba. Därefter får alla spela pucken på normalt sätt så som spelreglerna föreskriver.</a:t>
            </a:r>
          </a:p>
          <a:p>
            <a:endParaRPr lang="sv-SE" sz="1600" dirty="0">
              <a:latin typeface="+mn-lt"/>
            </a:endParaRPr>
          </a:p>
          <a:p>
            <a:r>
              <a:rPr lang="sv-SE" sz="1600" dirty="0">
                <a:latin typeface="+mn-lt"/>
              </a:rPr>
              <a:t>En linjedomare ska inte instruera en center hur denne ska ställa upp. Linjedomarna ska bara säga till när det är dags att ställa upp. </a:t>
            </a:r>
            <a:r>
              <a:rPr lang="sv-SE" sz="1600" dirty="0">
                <a:highlight>
                  <a:srgbClr val="FAD72B"/>
                </a:highlight>
                <a:latin typeface="+mn-lt"/>
              </a:rPr>
              <a:t>En center som ställer upp på ett sätt som gör det svårt för linjedomaren att utföra sitt arbete, eller på ett sätt som skapar skaderisk för linjedomaren, ska anses ha ställt upp felaktigt.</a:t>
            </a:r>
          </a:p>
          <a:p>
            <a:endParaRPr lang="sv-SE" sz="1600" dirty="0"/>
          </a:p>
          <a:p>
            <a:endParaRPr lang="sv-SE" sz="1600" dirty="0">
              <a:highlight>
                <a:srgbClr val="FAD72B"/>
              </a:highlight>
              <a:latin typeface="+mn-lt"/>
            </a:endParaRPr>
          </a:p>
          <a:p>
            <a:pPr>
              <a:lnSpc>
                <a:spcPct val="107000"/>
              </a:lnSpc>
              <a:spcAft>
                <a:spcPts val="800"/>
              </a:spcAft>
            </a:pPr>
            <a:endParaRPr lang="sv-SE" sz="1600"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sv-SE" sz="1600" dirty="0">
              <a:highlight>
                <a:srgbClr val="FAD72B"/>
              </a:highlight>
              <a:latin typeface="+mn-lt"/>
            </a:endParaRPr>
          </a:p>
          <a:p>
            <a:pPr marL="828040">
              <a:lnSpc>
                <a:spcPct val="107000"/>
              </a:lnSpc>
              <a:spcAft>
                <a:spcPts val="800"/>
              </a:spcAft>
            </a:pPr>
            <a:endParaRPr lang="sv-SE" sz="1600" b="1" dirty="0">
              <a:highlight>
                <a:srgbClr val="FAD72B"/>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7021825"/>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398630"/>
            <a:ext cx="7772400" cy="675897"/>
          </a:xfrm>
        </p:spPr>
        <p:txBody>
          <a:bodyPr/>
          <a:lstStyle/>
          <a:p>
            <a:r>
              <a:rPr lang="sv-SE" sz="3600" dirty="0">
                <a:latin typeface="+mj-lt"/>
              </a:rPr>
              <a:t>Regel 77 – Nedsläpp</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1264913"/>
            <a:ext cx="8664605" cy="6281400"/>
          </a:xfrm>
          <a:prstGeom prst="rect">
            <a:avLst/>
          </a:prstGeom>
        </p:spPr>
        <p:txBody>
          <a:bodyPr wrap="square">
            <a:spAutoFit/>
          </a:bodyPr>
          <a:lstStyle/>
          <a:p>
            <a:pPr>
              <a:lnSpc>
                <a:spcPct val="107000"/>
              </a:lnSpc>
              <a:spcAft>
                <a:spcPts val="800"/>
              </a:spcAft>
            </a:pPr>
            <a:r>
              <a:rPr lang="sv-SE" b="1" dirty="0">
                <a:latin typeface="+mn-lt"/>
                <a:ea typeface="Calibri" panose="020F0502020204030204" pitchFamily="34" charset="0"/>
                <a:cs typeface="Times New Roman" panose="02020603050405020304" pitchFamily="18" charset="0"/>
              </a:rPr>
              <a:t>77.5 – Uppställning för övriga spelare</a:t>
            </a:r>
          </a:p>
          <a:p>
            <a:r>
              <a:rPr lang="sv-SE" dirty="0">
                <a:latin typeface="+mn-lt"/>
              </a:rPr>
              <a:t>Alla spelare som är på banan och som inte deltar i nedsläppet ska placera sig på sin försvarssida av nedsläppspunkten. För att anses vara uppställda ska de stå stilla och befinna sig antingen utanför nedsläppscirkeln om sådan finns, eller på ett avstånd av minst 4,5 meter. Vid nedsläpp i ytterzonerna ska spelarna befinna sig på sin försvarssida av uppställningslinjerna som finns markerade vid cirkelkanten.</a:t>
            </a:r>
          </a:p>
          <a:p>
            <a:endParaRPr lang="sv-SE" dirty="0">
              <a:latin typeface="+mn-lt"/>
            </a:endParaRPr>
          </a:p>
          <a:p>
            <a:r>
              <a:rPr lang="sv-SE" dirty="0">
                <a:latin typeface="+mn-lt"/>
              </a:rPr>
              <a:t>Om en spelare som inte deltar i nedsläppet åker in i cirkeln eller inte placerar sig enligt ovan ska felande lags center </a:t>
            </a:r>
            <a:r>
              <a:rPr lang="sv-SE" dirty="0">
                <a:highlight>
                  <a:srgbClr val="FAD72B"/>
                </a:highlight>
                <a:latin typeface="+mn-lt"/>
              </a:rPr>
              <a:t>varnas</a:t>
            </a:r>
            <a:r>
              <a:rPr lang="sv-SE" dirty="0">
                <a:latin typeface="+mn-lt"/>
              </a:rPr>
              <a:t>. Så fort pucken har vidrört isen i nedsläppet får alla spelare röra sig fritt enligt spelreglerna.</a:t>
            </a:r>
          </a:p>
          <a:p>
            <a:endParaRPr lang="sv-SE" dirty="0">
              <a:latin typeface="+mn-lt"/>
            </a:endParaRPr>
          </a:p>
          <a:p>
            <a:r>
              <a:rPr lang="sv-SE" dirty="0">
                <a:latin typeface="+mn-lt"/>
              </a:rPr>
              <a:t>Det anfallande lagets spelare ska positionera sig först. Med att positionera sig menas att inta en position och att vara kvar i den positionen till dess att nedsläppet är genomfört. Om det anfallande laget har positionerat sig och en anfallande därefter ändrar sin position så att det försvarande lagets center reser sig upp för att positionera om sina spelare, ska felet anses vara begånget av det anfallande laget och deras center ska </a:t>
            </a:r>
            <a:r>
              <a:rPr lang="sv-SE" dirty="0">
                <a:highlight>
                  <a:srgbClr val="FAD72B"/>
                </a:highlight>
                <a:latin typeface="+mn-lt"/>
              </a:rPr>
              <a:t>varnas. </a:t>
            </a:r>
          </a:p>
          <a:p>
            <a:endParaRPr lang="sv-SE" dirty="0">
              <a:latin typeface="+mn-lt"/>
            </a:endParaRPr>
          </a:p>
          <a:p>
            <a:endParaRPr lang="sv-SE" dirty="0">
              <a:highlight>
                <a:srgbClr val="FAD72B"/>
              </a:highlight>
              <a:latin typeface="+mn-lt"/>
            </a:endParaRPr>
          </a:p>
          <a:p>
            <a:pPr>
              <a:lnSpc>
                <a:spcPct val="107000"/>
              </a:lnSpc>
              <a:spcAft>
                <a:spcPts val="800"/>
              </a:spcAft>
            </a:pPr>
            <a:endParaRPr lang="sv-SE"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sv-SE" dirty="0">
              <a:highlight>
                <a:srgbClr val="FAD72B"/>
              </a:highlight>
              <a:latin typeface="+mn-lt"/>
            </a:endParaRPr>
          </a:p>
          <a:p>
            <a:pPr marL="828040">
              <a:lnSpc>
                <a:spcPct val="107000"/>
              </a:lnSpc>
              <a:spcAft>
                <a:spcPts val="800"/>
              </a:spcAft>
            </a:pPr>
            <a:endParaRPr lang="sv-SE" b="1" dirty="0">
              <a:highlight>
                <a:srgbClr val="FAD72B"/>
              </a:highligh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2725726"/>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325924"/>
            <a:ext cx="7772400" cy="675897"/>
          </a:xfrm>
        </p:spPr>
        <p:txBody>
          <a:bodyPr/>
          <a:lstStyle/>
          <a:p>
            <a:r>
              <a:rPr lang="sv-SE" sz="3600" dirty="0">
                <a:latin typeface="+mj-lt"/>
              </a:rPr>
              <a:t>Regel 77 – Nedsläpp</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892857"/>
            <a:ext cx="8664605" cy="6358857"/>
          </a:xfrm>
          <a:prstGeom prst="rect">
            <a:avLst/>
          </a:prstGeom>
        </p:spPr>
        <p:txBody>
          <a:bodyPr wrap="square">
            <a:spAutoFit/>
          </a:bodyPr>
          <a:lstStyle/>
          <a:p>
            <a:pPr>
              <a:lnSpc>
                <a:spcPct val="107000"/>
              </a:lnSpc>
              <a:spcAft>
                <a:spcPts val="800"/>
              </a:spcAft>
            </a:pPr>
            <a:r>
              <a:rPr lang="sv-SE" b="1" dirty="0">
                <a:latin typeface="+mn-lt"/>
                <a:ea typeface="Calibri" panose="020F0502020204030204" pitchFamily="34" charset="0"/>
                <a:cs typeface="Times New Roman" panose="02020603050405020304" pitchFamily="18" charset="0"/>
              </a:rPr>
              <a:t>77.6 – Förseelser</a:t>
            </a:r>
            <a:br>
              <a:rPr lang="sv-SE" b="1" dirty="0">
                <a:latin typeface="+mn-lt"/>
                <a:ea typeface="Calibri" panose="020F0502020204030204" pitchFamily="34" charset="0"/>
                <a:cs typeface="Times New Roman" panose="02020603050405020304" pitchFamily="18" charset="0"/>
              </a:rPr>
            </a:br>
            <a:r>
              <a:rPr lang="sv-SE" dirty="0">
                <a:latin typeface="+mn-lt"/>
              </a:rPr>
              <a:t>Om någon spelare bryter mot nedsläppsreglerna ska felande lags center </a:t>
            </a:r>
            <a:r>
              <a:rPr lang="sv-SE" dirty="0">
                <a:highlight>
                  <a:srgbClr val="FAD72B"/>
                </a:highlight>
                <a:latin typeface="+mn-lt"/>
              </a:rPr>
              <a:t>varnas</a:t>
            </a:r>
            <a:r>
              <a:rPr lang="sv-SE" dirty="0">
                <a:latin typeface="+mn-lt"/>
              </a:rPr>
              <a:t>. Den linjedomare som släpper pucken ska ha huvudansvaret för att bedöma detta förutom avseende spelarna som positionerar sig bakom ryggen på linjedomaren, vilka faller under gemensamt ansvar på övriga domare.</a:t>
            </a:r>
          </a:p>
          <a:p>
            <a:r>
              <a:rPr lang="sv-SE" dirty="0">
                <a:highlight>
                  <a:srgbClr val="FAD72B"/>
                </a:highlight>
                <a:latin typeface="+mn-lt"/>
              </a:rPr>
              <a:t>En center varnas genom att linjedomaren lyfter sin arm på den sidan linjedomaren har felande lags center. Centern ska även verbalt meddelas att varning är utdelad. Direkt därpå ska linjedomaren omedelbart inta position för nedsläppet igen och utföra detta inom fem sekunder.</a:t>
            </a:r>
          </a:p>
          <a:p>
            <a:endParaRPr lang="sv-SE" dirty="0">
              <a:highlight>
                <a:srgbClr val="FAD72B"/>
              </a:highlight>
              <a:latin typeface="+mn-lt"/>
            </a:endParaRPr>
          </a:p>
          <a:p>
            <a:r>
              <a:rPr lang="sv-SE" dirty="0">
                <a:highlight>
                  <a:srgbClr val="FAD72B"/>
                </a:highlight>
                <a:latin typeface="+mn-lt"/>
              </a:rPr>
              <a:t>Om fel begås av båda lagen samtidigt ska linjedomarna avgöra vilket lag som orsakade den första förseelsen och varna endast det lagets center. Det går inte att varna båda lagens centrar samtidigt.</a:t>
            </a:r>
          </a:p>
          <a:p>
            <a:endParaRPr lang="sv-SE" dirty="0">
              <a:highlight>
                <a:srgbClr val="FAD72B"/>
              </a:highlight>
              <a:latin typeface="+mn-lt"/>
            </a:endParaRPr>
          </a:p>
          <a:p>
            <a:r>
              <a:rPr lang="sv-SE" dirty="0">
                <a:highlight>
                  <a:srgbClr val="FAD72B"/>
                </a:highlight>
                <a:latin typeface="+mn-lt"/>
              </a:rPr>
              <a:t>Ett lag som har fått sin center varnad och som begår en ny förseelse mot nedsläppsreglerna under samma nedsläpp eller som dröjer med att omedelbart göra sig redo för nedsläppet efter en varning, ska ådömas lagstraff för </a:t>
            </a:r>
            <a:r>
              <a:rPr lang="sv-SE" i="1" dirty="0">
                <a:highlight>
                  <a:srgbClr val="FAD72B"/>
                </a:highlight>
                <a:latin typeface="+mn-lt"/>
              </a:rPr>
              <a:t>Regel 64 – Delaying the game</a:t>
            </a:r>
            <a:r>
              <a:rPr lang="sv-SE" dirty="0">
                <a:highlight>
                  <a:srgbClr val="FAD72B"/>
                </a:highlight>
                <a:latin typeface="+mn-lt"/>
              </a:rPr>
              <a:t>.</a:t>
            </a:r>
          </a:p>
          <a:p>
            <a:endParaRPr lang="sv-SE" dirty="0">
              <a:highlight>
                <a:srgbClr val="FAD72B"/>
              </a:highlight>
              <a:latin typeface="+mn-lt"/>
            </a:endParaRPr>
          </a:p>
          <a:p>
            <a:pPr>
              <a:lnSpc>
                <a:spcPct val="107000"/>
              </a:lnSpc>
              <a:spcAft>
                <a:spcPts val="800"/>
              </a:spcAft>
            </a:pPr>
            <a:endParaRPr lang="sv-SE"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sv-SE" dirty="0">
              <a:highlight>
                <a:srgbClr val="FAD72B"/>
              </a:highlight>
              <a:latin typeface="+mn-lt"/>
            </a:endParaRPr>
          </a:p>
          <a:p>
            <a:pPr marL="828040">
              <a:lnSpc>
                <a:spcPct val="107000"/>
              </a:lnSpc>
              <a:spcAft>
                <a:spcPts val="800"/>
              </a:spcAft>
            </a:pPr>
            <a:endParaRPr lang="sv-SE" b="1" dirty="0">
              <a:highlight>
                <a:srgbClr val="FAD72B"/>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6323729"/>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7" y="216960"/>
            <a:ext cx="7772400" cy="675897"/>
          </a:xfrm>
        </p:spPr>
        <p:txBody>
          <a:bodyPr/>
          <a:lstStyle/>
          <a:p>
            <a:r>
              <a:rPr lang="sv-SE" sz="3600" dirty="0">
                <a:latin typeface="+mj-lt"/>
              </a:rPr>
              <a:t>Regel 77 – Nedsläpp</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7" y="892857"/>
            <a:ext cx="8664605" cy="3857210"/>
          </a:xfrm>
          <a:prstGeom prst="rect">
            <a:avLst/>
          </a:prstGeom>
        </p:spPr>
        <p:txBody>
          <a:bodyPr wrap="square">
            <a:spAutoFit/>
          </a:bodyPr>
          <a:lstStyle/>
          <a:p>
            <a:pPr>
              <a:lnSpc>
                <a:spcPct val="107000"/>
              </a:lnSpc>
              <a:spcAft>
                <a:spcPts val="800"/>
              </a:spcAft>
            </a:pPr>
            <a:r>
              <a:rPr lang="sv-SE" sz="2000" b="1" dirty="0">
                <a:latin typeface="+mn-lt"/>
                <a:ea typeface="Calibri" panose="020F0502020204030204" pitchFamily="34" charset="0"/>
                <a:cs typeface="Times New Roman" panose="02020603050405020304" pitchFamily="18" charset="0"/>
              </a:rPr>
              <a:t>77.7 – Felaktigt nedsläpp</a:t>
            </a:r>
          </a:p>
          <a:p>
            <a:endParaRPr lang="sv-SE" sz="2000" dirty="0">
              <a:latin typeface="+mn-lt"/>
            </a:endParaRPr>
          </a:p>
          <a:p>
            <a:r>
              <a:rPr lang="sv-SE" sz="2000" dirty="0">
                <a:latin typeface="+mn-lt"/>
              </a:rPr>
              <a:t>Om en center slår pucken ur handen på linjedomaren ska nedsläppet anses felaktigt och spelet ska stoppas. Om händelsen bedöms som avsiktlig ska spelaren ådömas Match penalty för </a:t>
            </a:r>
            <a:r>
              <a:rPr lang="sv-SE" sz="2000" i="1" dirty="0">
                <a:latin typeface="+mn-lt"/>
              </a:rPr>
              <a:t>Regel 40 – </a:t>
            </a:r>
            <a:r>
              <a:rPr lang="sv-SE" sz="2000" i="1" dirty="0" err="1">
                <a:latin typeface="+mn-lt"/>
              </a:rPr>
              <a:t>Physical</a:t>
            </a:r>
            <a:r>
              <a:rPr lang="sv-SE" sz="2000" i="1" dirty="0">
                <a:latin typeface="+mn-lt"/>
              </a:rPr>
              <a:t> abuse </a:t>
            </a:r>
            <a:r>
              <a:rPr lang="sv-SE" sz="2000" i="1" dirty="0" err="1">
                <a:latin typeface="+mn-lt"/>
              </a:rPr>
              <a:t>of</a:t>
            </a:r>
            <a:r>
              <a:rPr lang="sv-SE" sz="2000" i="1" dirty="0">
                <a:latin typeface="+mn-lt"/>
              </a:rPr>
              <a:t> officials</a:t>
            </a:r>
            <a:r>
              <a:rPr lang="sv-SE" sz="2000" dirty="0">
                <a:latin typeface="+mn-lt"/>
              </a:rPr>
              <a:t>, </a:t>
            </a:r>
            <a:r>
              <a:rPr lang="sv-SE" sz="2000" dirty="0">
                <a:highlight>
                  <a:srgbClr val="FAD72B"/>
                </a:highlight>
                <a:latin typeface="+mn-lt"/>
              </a:rPr>
              <a:t>detsamma gäller om en spelare åker in i nedsläppscirkeln i samband med ett nedsläpp och kör på linjedomaren avsiktligt.</a:t>
            </a:r>
          </a:p>
          <a:p>
            <a:r>
              <a:rPr lang="sv-SE" sz="2000" dirty="0">
                <a:latin typeface="+mn-lt"/>
              </a:rPr>
              <a:t> </a:t>
            </a:r>
          </a:p>
          <a:p>
            <a:pPr>
              <a:lnSpc>
                <a:spcPct val="107000"/>
              </a:lnSpc>
              <a:spcAft>
                <a:spcPts val="800"/>
              </a:spcAft>
            </a:pPr>
            <a:endParaRPr lang="sv-SE" sz="2000"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sv-SE" sz="2000" dirty="0">
              <a:highlight>
                <a:srgbClr val="FAD72B"/>
              </a:highlight>
              <a:latin typeface="+mn-lt"/>
            </a:endParaRPr>
          </a:p>
          <a:p>
            <a:pPr marL="828040">
              <a:lnSpc>
                <a:spcPct val="107000"/>
              </a:lnSpc>
              <a:spcAft>
                <a:spcPts val="800"/>
              </a:spcAft>
            </a:pPr>
            <a:endParaRPr lang="sv-SE" sz="2000" b="1" dirty="0">
              <a:highlight>
                <a:srgbClr val="FAD72B"/>
              </a:highlight>
              <a:latin typeface="+mn-lt"/>
              <a:ea typeface="Calibri" panose="020F0502020204030204" pitchFamily="34" charset="0"/>
              <a:cs typeface="Times New Roman" panose="02020603050405020304" pitchFamily="18" charset="0"/>
            </a:endParaRPr>
          </a:p>
        </p:txBody>
      </p:sp>
      <p:pic>
        <p:nvPicPr>
          <p:cNvPr id="7" name="Bildobjekt 6" descr="En bild som visar text, klappa&#10;&#10;Automatiskt genererad beskrivning">
            <a:hlinkClick r:id="rId3" action="ppaction://hlinkfile"/>
            <a:extLst>
              <a:ext uri="{FF2B5EF4-FFF2-40B4-BE49-F238E27FC236}">
                <a16:creationId xmlns:a16="http://schemas.microsoft.com/office/drawing/2014/main" id="{BFFCC5ED-F0C1-4921-9BBD-F0A7B1E5986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98415" y="4074169"/>
            <a:ext cx="633654" cy="675898"/>
          </a:xfrm>
          <a:prstGeom prst="rect">
            <a:avLst/>
          </a:prstGeom>
        </p:spPr>
      </p:pic>
      <p:pic>
        <p:nvPicPr>
          <p:cNvPr id="8" name="Bildobjekt 7" descr="En bild som visar text, klappa&#10;&#10;Automatiskt genererad beskrivning">
            <a:hlinkClick r:id="rId6" action="ppaction://hlinkfile"/>
            <a:extLst>
              <a:ext uri="{FF2B5EF4-FFF2-40B4-BE49-F238E27FC236}">
                <a16:creationId xmlns:a16="http://schemas.microsoft.com/office/drawing/2014/main" id="{53D7FC0E-7D06-4A50-B58A-E82441AFCC2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842124" y="4074169"/>
            <a:ext cx="633654" cy="675898"/>
          </a:xfrm>
          <a:prstGeom prst="rect">
            <a:avLst/>
          </a:prstGeom>
        </p:spPr>
      </p:pic>
      <p:pic>
        <p:nvPicPr>
          <p:cNvPr id="9" name="Bildobjekt 8" descr="En bild som visar text, klappa&#10;&#10;Automatiskt genererad beskrivning">
            <a:hlinkClick r:id="rId7" action="ppaction://hlinkfile"/>
            <a:extLst>
              <a:ext uri="{FF2B5EF4-FFF2-40B4-BE49-F238E27FC236}">
                <a16:creationId xmlns:a16="http://schemas.microsoft.com/office/drawing/2014/main" id="{E6BB43D7-63DB-4EF8-961B-568C1C6013A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34496" y="4006117"/>
            <a:ext cx="633654" cy="675898"/>
          </a:xfrm>
          <a:prstGeom prst="rect">
            <a:avLst/>
          </a:prstGeom>
        </p:spPr>
      </p:pic>
    </p:spTree>
    <p:extLst>
      <p:ext uri="{BB962C8B-B14F-4D97-AF65-F5344CB8AC3E}">
        <p14:creationId xmlns:p14="http://schemas.microsoft.com/office/powerpoint/2010/main" val="241968773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4">
            <a:extLst>
              <a:ext uri="{FF2B5EF4-FFF2-40B4-BE49-F238E27FC236}">
                <a16:creationId xmlns:a16="http://schemas.microsoft.com/office/drawing/2014/main" id="{A1FFB2DC-9A01-4887-8118-D85E5459C4A4}"/>
              </a:ext>
            </a:extLst>
          </p:cNvPr>
          <p:cNvSpPr>
            <a:spLocks noGrp="1" noChangeArrowheads="1"/>
          </p:cNvSpPr>
          <p:nvPr>
            <p:ph type="ctrTitle"/>
          </p:nvPr>
        </p:nvSpPr>
        <p:spPr bwMode="auto">
          <a:xfrm>
            <a:off x="685800" y="893763"/>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800" dirty="0">
                <a:latin typeface="Arial Bold" charset="0"/>
                <a:ea typeface="ＭＳ Ｐゴシック" panose="020B0600070205080204" pitchFamily="34" charset="-128"/>
                <a:cs typeface="Arial Bold" charset="0"/>
              </a:rPr>
              <a:t>Vad har ändrats?</a:t>
            </a:r>
          </a:p>
        </p:txBody>
      </p:sp>
      <p:sp>
        <p:nvSpPr>
          <p:cNvPr id="4099" name="Underrubrik 5">
            <a:extLst>
              <a:ext uri="{FF2B5EF4-FFF2-40B4-BE49-F238E27FC236}">
                <a16:creationId xmlns:a16="http://schemas.microsoft.com/office/drawing/2014/main" id="{125537E6-29AC-4EFC-B5CA-E0EE8302350E}"/>
              </a:ext>
            </a:extLst>
          </p:cNvPr>
          <p:cNvSpPr>
            <a:spLocks noGrp="1" noChangeArrowheads="1"/>
          </p:cNvSpPr>
          <p:nvPr>
            <p:ph type="subTitle" idx="1"/>
          </p:nvPr>
        </p:nvSpPr>
        <p:spPr bwMode="auto">
          <a:xfrm>
            <a:off x="685800" y="1558926"/>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000" dirty="0">
                <a:latin typeface="+mn-lt"/>
                <a:ea typeface="ＭＳ Ｐゴシック" panose="020B0600070205080204" pitchFamily="34" charset="-128"/>
                <a:cs typeface="Arial" panose="020B0604020202020204" pitchFamily="34" charset="0"/>
              </a:rPr>
              <a:t>Regel 47 – Fighting</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53 – </a:t>
            </a:r>
            <a:r>
              <a:rPr lang="sv-SE" altLang="sv-SE" sz="2000" dirty="0" err="1">
                <a:latin typeface="+mn-lt"/>
                <a:ea typeface="ＭＳ Ｐゴシック" panose="020B0600070205080204" pitchFamily="34" charset="-128"/>
                <a:cs typeface="Arial" panose="020B0604020202020204" pitchFamily="34" charset="0"/>
              </a:rPr>
              <a:t>Throwing</a:t>
            </a:r>
            <a:r>
              <a:rPr lang="sv-SE" altLang="sv-SE" sz="2000" dirty="0">
                <a:latin typeface="+mn-lt"/>
                <a:ea typeface="ＭＳ Ｐゴシック" panose="020B0600070205080204" pitchFamily="34" charset="-128"/>
                <a:cs typeface="Arial" panose="020B0604020202020204" pitchFamily="34" charset="0"/>
              </a:rPr>
              <a:t> </a:t>
            </a:r>
            <a:r>
              <a:rPr lang="sv-SE" altLang="sv-SE" sz="2000" dirty="0" err="1">
                <a:latin typeface="+mn-lt"/>
                <a:ea typeface="ＭＳ Ｐゴシック" panose="020B0600070205080204" pitchFamily="34" charset="-128"/>
                <a:cs typeface="Arial" panose="020B0604020202020204" pitchFamily="34" charset="0"/>
              </a:rPr>
              <a:t>equipment</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56 – Late hit</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59 – Crosschecking</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60 – </a:t>
            </a:r>
            <a:r>
              <a:rPr lang="sv-SE" altLang="sv-SE" sz="2000" dirty="0" err="1">
                <a:latin typeface="+mn-lt"/>
                <a:ea typeface="ＭＳ Ｐゴシック" panose="020B0600070205080204" pitchFamily="34" charset="-128"/>
                <a:cs typeface="Arial" panose="020B0604020202020204" pitchFamily="34" charset="0"/>
              </a:rPr>
              <a:t>Highsticking</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63 – Brytande av match</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64 – </a:t>
            </a:r>
            <a:r>
              <a:rPr lang="sv-SE" altLang="sv-SE" sz="2000" dirty="0" err="1">
                <a:latin typeface="+mn-lt"/>
                <a:ea typeface="ＭＳ Ｐゴシック" panose="020B0600070205080204" pitchFamily="34" charset="-128"/>
                <a:cs typeface="Arial" panose="020B0604020202020204" pitchFamily="34" charset="0"/>
              </a:rPr>
              <a:t>Delaying</a:t>
            </a:r>
            <a:r>
              <a:rPr lang="sv-SE" altLang="sv-SE" sz="2000" dirty="0">
                <a:latin typeface="+mn-lt"/>
                <a:ea typeface="ＭＳ Ｐゴシック" panose="020B0600070205080204" pitchFamily="34" charset="-128"/>
                <a:cs typeface="Arial" panose="020B0604020202020204" pitchFamily="34" charset="0"/>
              </a:rPr>
              <a:t> the game</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67 – Goaltender interference</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68 – Illegal </a:t>
            </a:r>
            <a:r>
              <a:rPr lang="sv-SE" altLang="sv-SE" sz="2000" dirty="0" err="1">
                <a:latin typeface="+mn-lt"/>
                <a:ea typeface="ＭＳ Ｐゴシック" panose="020B0600070205080204" pitchFamily="34" charset="-128"/>
                <a:cs typeface="Arial" panose="020B0604020202020204" pitchFamily="34" charset="0"/>
              </a:rPr>
              <a:t>equipment</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69 – Illegal handling of the puck</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71 – </a:t>
            </a:r>
            <a:r>
              <a:rPr lang="sv-SE" altLang="sv-SE" sz="2000" dirty="0" err="1">
                <a:latin typeface="+mn-lt"/>
                <a:ea typeface="ＭＳ Ｐゴシック" panose="020B0600070205080204" pitchFamily="34" charset="-128"/>
                <a:cs typeface="Arial" panose="020B0604020202020204" pitchFamily="34" charset="0"/>
              </a:rPr>
              <a:t>Leaving</a:t>
            </a:r>
            <a:r>
              <a:rPr lang="sv-SE" altLang="sv-SE" sz="2000" dirty="0">
                <a:latin typeface="+mn-lt"/>
                <a:ea typeface="ＭＳ Ｐゴシック" panose="020B0600070205080204" pitchFamily="34" charset="-128"/>
                <a:cs typeface="Arial" panose="020B0604020202020204" pitchFamily="34" charset="0"/>
              </a:rPr>
              <a:t> the </a:t>
            </a:r>
            <a:r>
              <a:rPr lang="sv-SE" altLang="sv-SE" sz="2000" dirty="0" err="1">
                <a:latin typeface="+mn-lt"/>
                <a:ea typeface="ＭＳ Ｐゴシック" panose="020B0600070205080204" pitchFamily="34" charset="-128"/>
                <a:cs typeface="Arial" panose="020B0604020202020204" pitchFamily="34" charset="0"/>
              </a:rPr>
              <a:t>bench</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72 – </a:t>
            </a:r>
            <a:r>
              <a:rPr lang="sv-SE" altLang="sv-SE" sz="2000" dirty="0" err="1">
                <a:latin typeface="+mn-lt"/>
                <a:ea typeface="ＭＳ Ｐゴシック" panose="020B0600070205080204" pitchFamily="34" charset="-128"/>
                <a:cs typeface="Arial" panose="020B0604020202020204" pitchFamily="34" charset="0"/>
              </a:rPr>
              <a:t>Refusing</a:t>
            </a:r>
            <a:r>
              <a:rPr lang="sv-SE" altLang="sv-SE" sz="2000" dirty="0">
                <a:latin typeface="+mn-lt"/>
                <a:ea typeface="ＭＳ Ｐゴシック" panose="020B0600070205080204" pitchFamily="34" charset="-128"/>
                <a:cs typeface="Arial" panose="020B0604020202020204" pitchFamily="34" charset="0"/>
              </a:rPr>
              <a:t> to play the puck</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77 – Nedsläpp</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79 – Mål</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80 – Icing</a:t>
            </a:r>
            <a:br>
              <a:rPr lang="sv-SE" altLang="sv-SE" sz="2000" dirty="0">
                <a:latin typeface="+mn-lt"/>
                <a:ea typeface="ＭＳ Ｐゴシック" panose="020B0600070205080204" pitchFamily="34" charset="-128"/>
                <a:cs typeface="Arial" panose="020B0604020202020204" pitchFamily="34" charset="0"/>
              </a:rPr>
            </a:br>
            <a:endParaRPr lang="sv-SE" altLang="sv-SE" sz="2000" dirty="0">
              <a:latin typeface="+mn-lt"/>
              <a:ea typeface="ＭＳ Ｐゴシック" panose="020B0600070205080204" pitchFamily="34" charset="-128"/>
              <a:cs typeface="Arial" panose="020B0604020202020204" pitchFamily="34" charset="0"/>
            </a:endParaRPr>
          </a:p>
          <a:p>
            <a:endParaRPr lang="sv-SE" altLang="sv-SE" sz="2000" dirty="0">
              <a:latin typeface="+mn-lt"/>
              <a:ea typeface="ＭＳ Ｐゴシック" panose="020B0600070205080204" pitchFamily="34" charset="-128"/>
              <a:cs typeface="Arial" panose="020B0604020202020204" pitchFamily="34" charset="0"/>
            </a:endParaRPr>
          </a:p>
          <a:p>
            <a:endParaRPr lang="sv-SE" altLang="sv-SE" sz="2000" dirty="0">
              <a:latin typeface="+mn-lt"/>
              <a:ea typeface="ＭＳ Ｐゴシック" panose="020B0600070205080204" pitchFamily="34" charset="-128"/>
              <a:cs typeface="Arial" panose="020B0604020202020204" pitchFamily="34" charset="0"/>
            </a:endParaRPr>
          </a:p>
          <a:p>
            <a:endParaRPr lang="sv-SE" altLang="sv-SE" sz="2000" b="1" dirty="0">
              <a:latin typeface="+mn-lt"/>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11531491"/>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8" y="325924"/>
            <a:ext cx="7772400" cy="675897"/>
          </a:xfrm>
        </p:spPr>
        <p:txBody>
          <a:bodyPr/>
          <a:lstStyle/>
          <a:p>
            <a:r>
              <a:rPr lang="sv-SE" sz="3600" dirty="0">
                <a:latin typeface="+mj-lt"/>
              </a:rPr>
              <a:t>Regel 80 – Icing</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8" y="1001821"/>
            <a:ext cx="8345010" cy="6120458"/>
          </a:xfrm>
          <a:prstGeom prst="rect">
            <a:avLst/>
          </a:prstGeom>
        </p:spPr>
        <p:txBody>
          <a:bodyPr wrap="square">
            <a:spAutoFit/>
          </a:bodyPr>
          <a:lstStyle/>
          <a:p>
            <a:pPr>
              <a:lnSpc>
                <a:spcPct val="107000"/>
              </a:lnSpc>
              <a:spcAft>
                <a:spcPts val="800"/>
              </a:spcAft>
            </a:pPr>
            <a:r>
              <a:rPr lang="sv-SE" sz="1600" b="1" dirty="0">
                <a:latin typeface="+mn-lt"/>
                <a:ea typeface="Calibri" panose="020F0502020204030204" pitchFamily="34" charset="0"/>
                <a:cs typeface="Times New Roman" panose="02020603050405020304" pitchFamily="18" charset="0"/>
              </a:rPr>
              <a:t>80.1 – Icing</a:t>
            </a:r>
          </a:p>
          <a:p>
            <a:r>
              <a:rPr lang="sv-SE" sz="1600" dirty="0">
                <a:latin typeface="+mn-lt"/>
              </a:rPr>
              <a:t>(…) Linjedomarnas bedömning om vem som kan nå pucken ska göras i samma stund som den första utespelaren når en tänkt linje mellan nedsläppspunkterna. Bedömningen ska endast göras utifrån vem som är i bäst position att nå pucken först, inte vem som har nått den tänkta linjen först. </a:t>
            </a:r>
          </a:p>
          <a:p>
            <a:endParaRPr lang="sv-SE" sz="1600" dirty="0">
              <a:highlight>
                <a:srgbClr val="FAD72B"/>
              </a:highlight>
              <a:latin typeface="+mn-lt"/>
            </a:endParaRPr>
          </a:p>
          <a:p>
            <a:r>
              <a:rPr lang="sv-SE" sz="1600" dirty="0">
                <a:highlight>
                  <a:srgbClr val="FAD72B"/>
                </a:highlight>
                <a:latin typeface="+mn-lt"/>
              </a:rPr>
              <a:t>Om det föreligger ett race som är så jämt att linjedomarna inte kan avgöra vem som är i bäst position att nå pucken när den förste spelaren når den tänkta linjen mellan nedsläppspunkterna ska icingen slås av.</a:t>
            </a:r>
          </a:p>
          <a:p>
            <a:endParaRPr lang="sv-SE" sz="1600" dirty="0">
              <a:highlight>
                <a:srgbClr val="FAD72B"/>
              </a:highlight>
              <a:latin typeface="+mn-lt"/>
            </a:endParaRPr>
          </a:p>
          <a:p>
            <a:r>
              <a:rPr lang="sv-SE" sz="1600" b="1" i="1" dirty="0">
                <a:latin typeface="+mn-lt"/>
              </a:rPr>
              <a:t>BEDÖMNINGSDIREKTIV</a:t>
            </a:r>
            <a:br>
              <a:rPr lang="sv-SE" sz="1600" b="1" i="1" dirty="0">
                <a:latin typeface="+mn-lt"/>
              </a:rPr>
            </a:br>
            <a:r>
              <a:rPr lang="sv-SE" sz="1600" i="1" dirty="0">
                <a:latin typeface="+mn-lt"/>
              </a:rPr>
              <a:t>Om en icingpuck går runt sargen bakom mål och kommer ut tillbaka över den förlängda mållinjen under den tid som spelarna tävlar om att nå den bästa positionen för att erövra pucken måste linjedomarna använda sitt omdöme för att avgöra när bedömningen ska tas. Den tänkta linjen måste av säkerhetsskäl i denna situation ”flyttas upp” i banan så att avståndet till pucken fortfarande är 6 meter.</a:t>
            </a:r>
          </a:p>
          <a:p>
            <a:endParaRPr lang="sv-SE" sz="1600" dirty="0">
              <a:highlight>
                <a:srgbClr val="FAD72B"/>
              </a:highlight>
              <a:latin typeface="+mn-lt"/>
            </a:endParaRPr>
          </a:p>
          <a:p>
            <a:r>
              <a:rPr lang="sv-SE" sz="1600" i="1" dirty="0">
                <a:highlight>
                  <a:srgbClr val="FAD72B"/>
                </a:highlight>
                <a:latin typeface="+mn-lt"/>
              </a:rPr>
              <a:t>Om felande lag inte försöker erövra bäst position ska icing dömas enligt ovan. Med detta menas att ingen utespelare i felande lag åker med aktiv skridskoåkning i riktning mot pucken. Det ska vara uppenbart att felande lag ”ger bort” nästa nedsläpp till egen försvarszon för att detta ska gälla.</a:t>
            </a:r>
            <a:endParaRPr lang="sv-SE" sz="1600" dirty="0">
              <a:highlight>
                <a:srgbClr val="FAD72B"/>
              </a:highlight>
              <a:latin typeface="+mn-lt"/>
            </a:endParaRPr>
          </a:p>
          <a:p>
            <a:pPr>
              <a:lnSpc>
                <a:spcPct val="107000"/>
              </a:lnSpc>
              <a:spcAft>
                <a:spcPts val="800"/>
              </a:spcAft>
            </a:pPr>
            <a:endParaRPr lang="sv-SE" sz="1600"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sv-SE" sz="1600" dirty="0">
              <a:highlight>
                <a:srgbClr val="FAD72B"/>
              </a:highlight>
              <a:latin typeface="+mn-lt"/>
            </a:endParaRPr>
          </a:p>
          <a:p>
            <a:pPr marL="828040">
              <a:lnSpc>
                <a:spcPct val="107000"/>
              </a:lnSpc>
              <a:spcAft>
                <a:spcPts val="800"/>
              </a:spcAft>
            </a:pPr>
            <a:endParaRPr lang="sv-SE" sz="1600" b="1" dirty="0">
              <a:highlight>
                <a:srgbClr val="FAD72B"/>
              </a:highligh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8656073"/>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8" y="292032"/>
            <a:ext cx="7772400" cy="675897"/>
          </a:xfrm>
        </p:spPr>
        <p:txBody>
          <a:bodyPr/>
          <a:lstStyle/>
          <a:p>
            <a:r>
              <a:rPr lang="sv-SE" sz="3600" dirty="0">
                <a:latin typeface="+mj-lt"/>
              </a:rPr>
              <a:t>Regel 80 – Icing</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8" y="1132008"/>
            <a:ext cx="8345010" cy="6120458"/>
          </a:xfrm>
          <a:prstGeom prst="rect">
            <a:avLst/>
          </a:prstGeom>
        </p:spPr>
        <p:txBody>
          <a:bodyPr wrap="square">
            <a:spAutoFit/>
          </a:bodyPr>
          <a:lstStyle/>
          <a:p>
            <a:pPr>
              <a:lnSpc>
                <a:spcPct val="107000"/>
              </a:lnSpc>
              <a:spcAft>
                <a:spcPts val="800"/>
              </a:spcAft>
            </a:pPr>
            <a:r>
              <a:rPr lang="sv-SE" sz="1600" b="1" dirty="0">
                <a:latin typeface="+mn-lt"/>
                <a:ea typeface="Calibri" panose="020F0502020204030204" pitchFamily="34" charset="0"/>
                <a:cs typeface="Times New Roman" panose="02020603050405020304" pitchFamily="18" charset="0"/>
              </a:rPr>
              <a:t>80.6 – Ej Icing</a:t>
            </a:r>
          </a:p>
          <a:p>
            <a:r>
              <a:rPr lang="sv-SE" sz="1600" dirty="0">
                <a:latin typeface="+mn-lt"/>
              </a:rPr>
              <a:t>En icing ska slås av: </a:t>
            </a:r>
          </a:p>
          <a:p>
            <a:pPr lvl="0"/>
            <a:r>
              <a:rPr lang="sv-SE" sz="1600" i="1" dirty="0">
                <a:latin typeface="+mn-lt"/>
              </a:rPr>
              <a:t>i. 	Om pucken vidrör en spelare i icke felande lag på något sätt,</a:t>
            </a:r>
            <a:endParaRPr lang="sv-SE" sz="1600" dirty="0">
              <a:latin typeface="+mn-lt"/>
            </a:endParaRPr>
          </a:p>
          <a:p>
            <a:r>
              <a:rPr lang="sv-SE" sz="1600" i="1" dirty="0">
                <a:latin typeface="+mn-lt"/>
              </a:rPr>
              <a:t> </a:t>
            </a:r>
            <a:endParaRPr lang="sv-SE" sz="1600" dirty="0">
              <a:latin typeface="+mn-lt"/>
            </a:endParaRPr>
          </a:p>
          <a:p>
            <a:pPr lvl="0"/>
            <a:r>
              <a:rPr lang="sv-SE" sz="1600" i="1" dirty="0">
                <a:latin typeface="+mn-lt"/>
              </a:rPr>
              <a:t>ii. 	Om pucken vidrör en spelare i felande lag på något sätt efter att ha passerat mittlinjen,</a:t>
            </a:r>
            <a:endParaRPr lang="sv-SE" sz="1600" dirty="0">
              <a:latin typeface="+mn-lt"/>
            </a:endParaRPr>
          </a:p>
          <a:p>
            <a:r>
              <a:rPr lang="sv-SE" sz="1600" i="1" dirty="0">
                <a:latin typeface="+mn-lt"/>
              </a:rPr>
              <a:t> </a:t>
            </a:r>
            <a:endParaRPr lang="sv-SE" sz="1600" dirty="0">
              <a:latin typeface="+mn-lt"/>
            </a:endParaRPr>
          </a:p>
          <a:p>
            <a:pPr lvl="0"/>
            <a:r>
              <a:rPr lang="sv-SE" sz="1600" i="1" dirty="0">
                <a:latin typeface="+mn-lt"/>
              </a:rPr>
              <a:t>iii.	Om pucken spelas till icing direkt från ett nedsläpp,</a:t>
            </a:r>
            <a:endParaRPr lang="sv-SE" sz="1600" dirty="0">
              <a:latin typeface="+mn-lt"/>
            </a:endParaRPr>
          </a:p>
          <a:p>
            <a:r>
              <a:rPr lang="sv-SE" sz="1600" i="1" dirty="0">
                <a:latin typeface="+mn-lt"/>
              </a:rPr>
              <a:t> </a:t>
            </a:r>
            <a:endParaRPr lang="sv-SE" sz="1600" dirty="0">
              <a:latin typeface="+mn-lt"/>
            </a:endParaRPr>
          </a:p>
          <a:p>
            <a:pPr lvl="0"/>
            <a:r>
              <a:rPr lang="sv-SE" sz="1600" i="1" dirty="0">
                <a:latin typeface="+mn-lt"/>
              </a:rPr>
              <a:t>iv. 	Om pucken bedöms kunna spelas av en spelare (annan än målvakten) i icke felande lag med 	en rimlig ansträngning innan den passerar den förlängda mållinjen,</a:t>
            </a:r>
            <a:endParaRPr lang="sv-SE" sz="1600" dirty="0">
              <a:latin typeface="+mn-lt"/>
            </a:endParaRPr>
          </a:p>
          <a:p>
            <a:r>
              <a:rPr lang="sv-SE" sz="1600" i="1" dirty="0">
                <a:latin typeface="+mn-lt"/>
              </a:rPr>
              <a:t> </a:t>
            </a:r>
            <a:endParaRPr lang="sv-SE" sz="1600" dirty="0">
              <a:latin typeface="+mn-lt"/>
            </a:endParaRPr>
          </a:p>
          <a:p>
            <a:pPr lvl="0"/>
            <a:r>
              <a:rPr lang="sv-SE" sz="1600" i="1" dirty="0">
                <a:latin typeface="+mn-lt"/>
              </a:rPr>
              <a:t>v. 	Om pucken spelas rakt igenom ett spelarbyte som genomförs av icke felande lag, men som 	avstår att spela 	pucken,</a:t>
            </a:r>
            <a:endParaRPr lang="sv-SE" sz="1600" dirty="0">
              <a:latin typeface="+mn-lt"/>
            </a:endParaRPr>
          </a:p>
          <a:p>
            <a:r>
              <a:rPr lang="sv-SE" sz="1600" i="1" dirty="0">
                <a:latin typeface="+mn-lt"/>
              </a:rPr>
              <a:t> </a:t>
            </a:r>
            <a:endParaRPr lang="sv-SE" sz="1600" dirty="0">
              <a:latin typeface="+mn-lt"/>
            </a:endParaRPr>
          </a:p>
          <a:p>
            <a:pPr lvl="0"/>
            <a:r>
              <a:rPr lang="sv-SE" sz="1600" i="1" dirty="0">
                <a:latin typeface="+mn-lt"/>
              </a:rPr>
              <a:t>vi.	Om målvakten i icke felande lag inte förhåller sig enligt regel 80.4</a:t>
            </a:r>
            <a:endParaRPr lang="sv-SE" sz="1600" dirty="0">
              <a:latin typeface="+mn-lt"/>
            </a:endParaRPr>
          </a:p>
          <a:p>
            <a:r>
              <a:rPr lang="sv-SE" sz="1600" i="1" dirty="0">
                <a:latin typeface="+mn-lt"/>
              </a:rPr>
              <a:t> </a:t>
            </a:r>
            <a:endParaRPr lang="sv-SE" sz="1600" dirty="0">
              <a:latin typeface="+mn-lt"/>
            </a:endParaRPr>
          </a:p>
          <a:p>
            <a:pPr lvl="0"/>
            <a:r>
              <a:rPr lang="sv-SE" sz="1600" i="1" dirty="0">
                <a:latin typeface="+mn-lt"/>
              </a:rPr>
              <a:t>vii.	Om linjedomarna bedömer att en spelare i det anfallande laget är i bäst position att nå 	pucken,</a:t>
            </a:r>
            <a:endParaRPr lang="sv-SE" sz="1600" dirty="0">
              <a:latin typeface="+mn-lt"/>
            </a:endParaRPr>
          </a:p>
          <a:p>
            <a:r>
              <a:rPr lang="sv-SE" sz="1600" i="1" dirty="0">
                <a:latin typeface="+mn-lt"/>
              </a:rPr>
              <a:t> </a:t>
            </a:r>
            <a:endParaRPr lang="sv-SE" sz="1600" dirty="0">
              <a:latin typeface="+mn-lt"/>
            </a:endParaRPr>
          </a:p>
          <a:p>
            <a:pPr lvl="0"/>
            <a:r>
              <a:rPr lang="sv-SE" sz="1600" i="1" dirty="0">
                <a:latin typeface="+mn-lt"/>
              </a:rPr>
              <a:t>viii.	</a:t>
            </a:r>
            <a:r>
              <a:rPr lang="sv-SE" sz="1600" i="1" dirty="0">
                <a:highlight>
                  <a:srgbClr val="FAD72B"/>
                </a:highlight>
                <a:latin typeface="+mn-lt"/>
              </a:rPr>
              <a:t>Om linjedomarna inte kan avgöra vem som är i bäst position att erövra pucken.</a:t>
            </a:r>
            <a:endParaRPr lang="sv-SE" sz="1600" dirty="0">
              <a:highlight>
                <a:srgbClr val="FAD72B"/>
              </a:highlight>
              <a:latin typeface="+mn-lt"/>
            </a:endParaRPr>
          </a:p>
          <a:p>
            <a:pPr>
              <a:lnSpc>
                <a:spcPct val="107000"/>
              </a:lnSpc>
              <a:spcAft>
                <a:spcPts val="800"/>
              </a:spcAft>
            </a:pPr>
            <a:endParaRPr lang="sv-SE" sz="1600"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sv-SE" sz="1600" dirty="0">
              <a:highlight>
                <a:srgbClr val="FAD72B"/>
              </a:highlight>
              <a:latin typeface="+mn-lt"/>
            </a:endParaRPr>
          </a:p>
          <a:p>
            <a:pPr marL="828040">
              <a:lnSpc>
                <a:spcPct val="107000"/>
              </a:lnSpc>
              <a:spcAft>
                <a:spcPts val="800"/>
              </a:spcAft>
            </a:pPr>
            <a:endParaRPr lang="sv-SE" sz="1600" b="1" dirty="0">
              <a:highlight>
                <a:srgbClr val="FAD72B"/>
              </a:highligh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0516414"/>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8" y="370494"/>
            <a:ext cx="7772400" cy="675897"/>
          </a:xfrm>
        </p:spPr>
        <p:txBody>
          <a:bodyPr/>
          <a:lstStyle/>
          <a:p>
            <a:r>
              <a:rPr lang="sv-SE" sz="3600" dirty="0">
                <a:latin typeface="+mj-lt"/>
              </a:rPr>
              <a:t>Regel 82 – Offside</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8" y="1046391"/>
            <a:ext cx="8345010" cy="5322547"/>
          </a:xfrm>
          <a:prstGeom prst="rect">
            <a:avLst/>
          </a:prstGeom>
        </p:spPr>
        <p:txBody>
          <a:bodyPr wrap="square">
            <a:spAutoFit/>
          </a:bodyPr>
          <a:lstStyle/>
          <a:p>
            <a:pPr marL="828040" indent="-828040">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82.2	</a:t>
            </a:r>
            <a:r>
              <a:rPr lang="sv-SE" b="1" dirty="0">
                <a:latin typeface="Calibri" panose="020F0502020204030204" pitchFamily="34" charset="0"/>
                <a:ea typeface="Calibri" panose="020F0502020204030204" pitchFamily="34" charset="0"/>
                <a:cs typeface="Times New Roman" panose="02020603050405020304" pitchFamily="18" charset="0"/>
              </a:rPr>
              <a:t>Offsideposition </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a:highlight>
                  <a:srgbClr val="FFFF00"/>
                </a:highlight>
                <a:latin typeface="Calibri" panose="020F0502020204030204" pitchFamily="34" charset="0"/>
                <a:ea typeface="Calibri" panose="020F0502020204030204" pitchFamily="34" charset="0"/>
                <a:cs typeface="Times New Roman" panose="02020603050405020304" pitchFamily="18" charset="0"/>
              </a:rPr>
              <a:t>Offsideposition för en spelare som befinner sig vid blålinjen bedöms utifrån spelarens skridskors placering i relation med blålinjen. Denna bedömning ska göras i ett tredimensionellt plan. En spelare som har båda skridskorna innanför blålinjen, antingen på isen eller i luften, ska anses vara i offsideposition. En spelare som har minst en skridsko antingen på eller ovanför blålinjen, eller på eller ovanför neutral is, ska inte anses vara i offsideposition.</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a:highlight>
                  <a:srgbClr val="FFFF00"/>
                </a:highlight>
                <a:latin typeface="Calibri" panose="020F0502020204030204" pitchFamily="34" charset="0"/>
                <a:ea typeface="Calibri" panose="020F0502020204030204" pitchFamily="34" charset="0"/>
                <a:cs typeface="Times New Roman" panose="02020603050405020304" pitchFamily="18" charset="0"/>
              </a:rPr>
              <a:t>En spelare som befinner sig inne i anfallszonen, men som är på väg ut i neutral zon för att undvika att hamna i en offsideposition, och som hoppar och befinner sig i luften i samma ögonblick som pucken spelas över blålinjen, ska anses vara inne i anfallszonen så länge linjedomarna inte med lätthet kan avgöra att spelaren befinner sig i luften med minst en av skridskorna över antingen blålinjen eller neutral is.</a:t>
            </a:r>
          </a:p>
          <a:p>
            <a:pPr marL="828040" indent="-828040">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a:highlight>
                  <a:srgbClr val="FFFF00"/>
                </a:highlight>
                <a:latin typeface="Calibri" panose="020F0502020204030204" pitchFamily="34" charset="0"/>
                <a:ea typeface="Calibri" panose="020F0502020204030204" pitchFamily="34" charset="0"/>
                <a:cs typeface="Times New Roman" panose="02020603050405020304" pitchFamily="18" charset="0"/>
              </a:rPr>
              <a:t>En spelare som har kontroll på pucken får komma före pucken in i anfallszonen (</a:t>
            </a:r>
            <a:r>
              <a:rPr lang="sv-SE"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t.ex</a:t>
            </a:r>
            <a:r>
              <a:rPr lang="sv-SE" dirty="0">
                <a:highlight>
                  <a:srgbClr val="FFFF00"/>
                </a:highlight>
                <a:latin typeface="Calibri" panose="020F0502020204030204" pitchFamily="34" charset="0"/>
                <a:ea typeface="Calibri" panose="020F0502020204030204" pitchFamily="34" charset="0"/>
                <a:cs typeface="Times New Roman" panose="02020603050405020304" pitchFamily="18" charset="0"/>
              </a:rPr>
              <a:t> genom att backa in) under förutsättning att spelaren hade kontroll på pucken innan han befann sig i en offsideposition. Spelaren ska alltså ha kontroll på pucken medan han fortfarande har minst en skridsko på eller ovanför blålinjen.</a:t>
            </a:r>
            <a:endParaRPr lang="sv-SE" b="1" dirty="0">
              <a:highlight>
                <a:srgbClr val="FAD72B"/>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2916751"/>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8" y="275598"/>
            <a:ext cx="7772400" cy="675897"/>
          </a:xfrm>
        </p:spPr>
        <p:txBody>
          <a:bodyPr/>
          <a:lstStyle/>
          <a:p>
            <a:r>
              <a:rPr lang="sv-SE" sz="3600" dirty="0">
                <a:latin typeface="+mj-lt"/>
              </a:rPr>
              <a:t>Regel 82 – Offside</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8" y="892857"/>
            <a:ext cx="8345010" cy="4132157"/>
          </a:xfrm>
          <a:prstGeom prst="rect">
            <a:avLst/>
          </a:prstGeom>
        </p:spPr>
        <p:txBody>
          <a:bodyPr wrap="square">
            <a:spAutoFit/>
          </a:bodyPr>
          <a:lstStyle/>
          <a:p>
            <a:pPr marL="828040" indent="-828040">
              <a:lnSpc>
                <a:spcPct val="107000"/>
              </a:lnSpc>
              <a:spcAft>
                <a:spcPts val="800"/>
              </a:spcAft>
            </a:pPr>
            <a:r>
              <a:rPr lang="sv-SE" sz="2000" dirty="0">
                <a:latin typeface="Calibri" panose="020F0502020204030204" pitchFamily="34" charset="0"/>
                <a:ea typeface="Calibri" panose="020F0502020204030204" pitchFamily="34" charset="0"/>
                <a:cs typeface="Times New Roman" panose="02020603050405020304" pitchFamily="18" charset="0"/>
              </a:rPr>
              <a:t>82.3	</a:t>
            </a:r>
            <a:r>
              <a:rPr lang="sv-SE" sz="2000" b="1" dirty="0">
                <a:latin typeface="Calibri" panose="020F0502020204030204" pitchFamily="34" charset="0"/>
                <a:ea typeface="Calibri" panose="020F0502020204030204" pitchFamily="34" charset="0"/>
                <a:cs typeface="Times New Roman" panose="02020603050405020304" pitchFamily="18" charset="0"/>
              </a:rPr>
              <a:t>Spelstopp och avvaktande offside </a:t>
            </a:r>
            <a:r>
              <a:rPr lang="sv-SE" sz="2000" dirty="0">
                <a:latin typeface="Calibri" panose="020F0502020204030204" pitchFamily="34" charset="0"/>
                <a:ea typeface="Calibri" panose="020F0502020204030204" pitchFamily="34" charset="0"/>
                <a:cs typeface="Times New Roman" panose="02020603050405020304" pitchFamily="18" charset="0"/>
              </a:rPr>
              <a:t>– Om minst en anfallande spelare befinner sig i offsideposition när pucken spelas in i anfallszonen på så sätt att offside föreligger ska linjedomarna omedelbart blåsa av spelet om en anfallande spelare vidrör pucken på något sätt.</a:t>
            </a:r>
          </a:p>
          <a:p>
            <a:pPr marL="828040" indent="-828040">
              <a:lnSpc>
                <a:spcPct val="107000"/>
              </a:lnSpc>
              <a:spcAft>
                <a:spcPts val="800"/>
              </a:spcAft>
            </a:pPr>
            <a:r>
              <a:rPr lang="sv-SE" sz="2000" dirty="0">
                <a:latin typeface="Calibri" panose="020F0502020204030204" pitchFamily="34" charset="0"/>
                <a:ea typeface="Calibri" panose="020F0502020204030204" pitchFamily="34" charset="0"/>
                <a:cs typeface="Times New Roman" panose="02020603050405020304" pitchFamily="18" charset="0"/>
              </a:rPr>
              <a:t>	</a:t>
            </a:r>
            <a:r>
              <a:rPr lang="sv-SE"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Om pucken spelas in men inte vidrörs av en anfallande spelare ska linjedomarna sträcka upp sin arm och avvakta offsiden. Samtliga anfallare ska då omedelbart ”rensa zonen” genom att lämna anfallszonen. De kan antingen åka ut i neutral zon eller placera minst en skridsko i kontakt med blålinjen eller i luften ovanför blålinjen. När zonen är helt rensad från anfallande spelare ska linjedomarna ta ned sin arm och </a:t>
            </a:r>
            <a:r>
              <a:rPr lang="sv-SE" sz="20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avvaktningen</a:t>
            </a:r>
            <a:r>
              <a:rPr lang="sv-SE"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upphör därmed. Samtliga anfallande spelare får då åter åka in i anfallszonen som vanligt.</a:t>
            </a:r>
            <a:endParaRPr lang="sv-SE"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22022"/>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8" y="247462"/>
            <a:ext cx="7772400" cy="675897"/>
          </a:xfrm>
        </p:spPr>
        <p:txBody>
          <a:bodyPr/>
          <a:lstStyle/>
          <a:p>
            <a:r>
              <a:rPr lang="sv-SE" sz="3600" dirty="0">
                <a:latin typeface="+mj-lt"/>
              </a:rPr>
              <a:t>Regel 85 – Puck ur spel</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8" y="892857"/>
            <a:ext cx="8345010" cy="7298345"/>
          </a:xfrm>
          <a:prstGeom prst="rect">
            <a:avLst/>
          </a:prstGeom>
        </p:spPr>
        <p:txBody>
          <a:bodyPr wrap="square">
            <a:spAutoFit/>
          </a:bodyPr>
          <a:lstStyle/>
          <a:p>
            <a:pPr>
              <a:lnSpc>
                <a:spcPct val="107000"/>
              </a:lnSpc>
              <a:spcAft>
                <a:spcPts val="800"/>
              </a:spcAft>
            </a:pPr>
            <a:r>
              <a:rPr lang="sv-SE" sz="1600" b="1" dirty="0">
                <a:latin typeface="+mn-lt"/>
                <a:ea typeface="Calibri" panose="020F0502020204030204" pitchFamily="34" charset="0"/>
                <a:cs typeface="Times New Roman" panose="02020603050405020304" pitchFamily="18" charset="0"/>
              </a:rPr>
              <a:t>85.1 – Puck ur spel</a:t>
            </a:r>
          </a:p>
          <a:p>
            <a:r>
              <a:rPr lang="sv-SE" sz="1600" dirty="0">
                <a:highlight>
                  <a:srgbClr val="FAD72B"/>
                </a:highlight>
                <a:latin typeface="+mn-lt"/>
              </a:rPr>
              <a:t>Om det anfallande laget spelar pucken ur spel i sin anfallszon ska nedsläppet ske i anfallszonen ändå.</a:t>
            </a:r>
          </a:p>
          <a:p>
            <a:endParaRPr lang="sv-SE" sz="1600" dirty="0">
              <a:highlight>
                <a:srgbClr val="FAD72B"/>
              </a:highlight>
              <a:latin typeface="+mn-lt"/>
            </a:endParaRPr>
          </a:p>
          <a:p>
            <a:r>
              <a:rPr lang="sv-SE" sz="1600" b="1" dirty="0">
                <a:latin typeface="+mn-lt"/>
                <a:ea typeface="Calibri" panose="020F0502020204030204" pitchFamily="34" charset="0"/>
                <a:cs typeface="Times New Roman" panose="02020603050405020304" pitchFamily="18" charset="0"/>
              </a:rPr>
              <a:t>85.3 – Pucken skymmes för domaren</a:t>
            </a:r>
          </a:p>
          <a:p>
            <a:endParaRPr lang="sv-SE" sz="1600" dirty="0">
              <a:latin typeface="+mn-lt"/>
            </a:endParaRPr>
          </a:p>
          <a:p>
            <a:r>
              <a:rPr lang="sv-SE" sz="1600" dirty="0">
                <a:latin typeface="+mn-lt"/>
              </a:rPr>
              <a:t>Om pucken skymmes för domaren t.ex. genom att en spelar ramlar över pucken, eller om pucken på något annat sätt inte går att se, ska pucken anses vara ur spel och nedsläpp ska ske på närmsta nedsläppspunkt i den zon där spelet stoppades </a:t>
            </a:r>
            <a:r>
              <a:rPr lang="sv-SE" sz="1600" dirty="0">
                <a:highlight>
                  <a:srgbClr val="FAD72B"/>
                </a:highlight>
                <a:latin typeface="+mn-lt"/>
              </a:rPr>
              <a:t>även om en anfallande spelare har ramlat på pucken i sin anfallszon. Om domaren bedömer att blockeringen är avsiktlig ska händelsen hanteras under </a:t>
            </a:r>
            <a:r>
              <a:rPr lang="sv-SE" sz="1600" i="1" dirty="0">
                <a:highlight>
                  <a:srgbClr val="FAD72B"/>
                </a:highlight>
                <a:latin typeface="+mn-lt"/>
              </a:rPr>
              <a:t>regel 64 – Delaying the game.</a:t>
            </a:r>
            <a:endParaRPr lang="sv-SE" sz="1600" dirty="0">
              <a:highlight>
                <a:srgbClr val="FAD72B"/>
              </a:highlight>
              <a:latin typeface="+mn-lt"/>
            </a:endParaRPr>
          </a:p>
          <a:p>
            <a:pPr>
              <a:lnSpc>
                <a:spcPct val="107000"/>
              </a:lnSpc>
              <a:spcAft>
                <a:spcPts val="800"/>
              </a:spcAft>
            </a:pPr>
            <a:endParaRPr lang="sv-SE" sz="1600" b="1" dirty="0">
              <a:latin typeface="+mn-lt"/>
              <a:ea typeface="Calibri" panose="020F0502020204030204" pitchFamily="34" charset="0"/>
              <a:cs typeface="Times New Roman" panose="02020603050405020304" pitchFamily="18" charset="0"/>
            </a:endParaRPr>
          </a:p>
          <a:p>
            <a:pPr>
              <a:lnSpc>
                <a:spcPct val="107000"/>
              </a:lnSpc>
              <a:spcAft>
                <a:spcPts val="800"/>
              </a:spcAft>
            </a:pPr>
            <a:r>
              <a:rPr lang="sv-SE" sz="1600" b="1" dirty="0">
                <a:latin typeface="+mn-lt"/>
              </a:rPr>
              <a:t>85.4	Puck över belysningen </a:t>
            </a:r>
          </a:p>
          <a:p>
            <a:pPr>
              <a:lnSpc>
                <a:spcPct val="107000"/>
              </a:lnSpc>
              <a:spcAft>
                <a:spcPts val="800"/>
              </a:spcAft>
            </a:pPr>
            <a:r>
              <a:rPr lang="sv-SE" sz="1600" dirty="0">
                <a:latin typeface="+mn-lt"/>
              </a:rPr>
              <a:t>Om pucken spelas över belysningen eller något annat föremål som är monterat ovanför banan, ska spelet stoppas och nedsläpp ska ske på närmsta nedsläppspunkt i den zon varifrån pucken spelades </a:t>
            </a:r>
            <a:r>
              <a:rPr lang="sv-SE" sz="1600" dirty="0">
                <a:highlight>
                  <a:srgbClr val="FAD72B"/>
                </a:highlight>
                <a:latin typeface="+mn-lt"/>
              </a:rPr>
              <a:t>oavsett om det är från en anfallande spelare i anfallszonen.</a:t>
            </a:r>
          </a:p>
          <a:p>
            <a:pPr>
              <a:lnSpc>
                <a:spcPct val="107000"/>
              </a:lnSpc>
              <a:spcAft>
                <a:spcPts val="800"/>
              </a:spcAft>
            </a:pPr>
            <a:r>
              <a:rPr lang="sv-SE" sz="1600" b="1" i="1" dirty="0">
                <a:latin typeface="+mn-lt"/>
              </a:rPr>
              <a:t>BEDÖMNINGSDIREKTIV</a:t>
            </a:r>
            <a:br>
              <a:rPr lang="sv-SE" sz="1600" b="1" i="1" dirty="0">
                <a:latin typeface="+mn-lt"/>
              </a:rPr>
            </a:br>
            <a:r>
              <a:rPr lang="sv-SE" sz="1600" i="1" dirty="0">
                <a:latin typeface="+mn-lt"/>
              </a:rPr>
              <a:t>Vid tillämpning av denna regel ska domaren i de flesta fall avgöra nedsläppsposition utifrån varifrån pucken senast spelades. Med spelades menas varifrån pucken sköts, eller varifrån den reflekterades av en spelare.</a:t>
            </a:r>
            <a:r>
              <a:rPr lang="sv-SE" sz="1600" i="1" dirty="0">
                <a:highlight>
                  <a:srgbClr val="FAD72B"/>
                </a:highlight>
                <a:latin typeface="+mn-lt"/>
              </a:rPr>
              <a:t> </a:t>
            </a:r>
            <a:endParaRPr lang="sv-SE" sz="1600" dirty="0">
              <a:highlight>
                <a:srgbClr val="FAD72B"/>
              </a:highlight>
              <a:latin typeface="+mn-lt"/>
            </a:endParaRPr>
          </a:p>
          <a:p>
            <a:pPr>
              <a:lnSpc>
                <a:spcPct val="107000"/>
              </a:lnSpc>
              <a:spcAft>
                <a:spcPts val="800"/>
              </a:spcAft>
            </a:pPr>
            <a:endParaRPr lang="sv-SE" sz="1600" dirty="0">
              <a:highlight>
                <a:srgbClr val="FAD72B"/>
              </a:highlight>
              <a:latin typeface="+mn-lt"/>
            </a:endParaRPr>
          </a:p>
          <a:p>
            <a:pPr>
              <a:lnSpc>
                <a:spcPct val="107000"/>
              </a:lnSpc>
              <a:spcAft>
                <a:spcPts val="800"/>
              </a:spcAft>
            </a:pPr>
            <a:endParaRPr lang="sv-SE" sz="1600"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sv-SE" sz="1600" dirty="0">
              <a:highlight>
                <a:srgbClr val="FAD72B"/>
              </a:highlight>
              <a:latin typeface="+mn-lt"/>
            </a:endParaRPr>
          </a:p>
          <a:p>
            <a:pPr marL="828040">
              <a:lnSpc>
                <a:spcPct val="107000"/>
              </a:lnSpc>
              <a:spcAft>
                <a:spcPts val="800"/>
              </a:spcAft>
            </a:pPr>
            <a:endParaRPr lang="sv-SE" sz="1600" b="1" dirty="0">
              <a:highlight>
                <a:srgbClr val="FAD72B"/>
              </a:highligh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3329564"/>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A9CA6BA-F1E2-41B1-8C27-B0855F89ED43}"/>
              </a:ext>
            </a:extLst>
          </p:cNvPr>
          <p:cNvSpPr>
            <a:spLocks noGrp="1"/>
          </p:cNvSpPr>
          <p:nvPr>
            <p:ph type="ctrTitle"/>
          </p:nvPr>
        </p:nvSpPr>
        <p:spPr>
          <a:xfrm>
            <a:off x="239698" y="261530"/>
            <a:ext cx="7772400" cy="675897"/>
          </a:xfrm>
        </p:spPr>
        <p:txBody>
          <a:bodyPr/>
          <a:lstStyle/>
          <a:p>
            <a:r>
              <a:rPr lang="sv-SE" sz="3600" dirty="0">
                <a:latin typeface="+mj-lt"/>
              </a:rPr>
              <a:t>Regel 87 – Timeout</a:t>
            </a:r>
            <a:endParaRPr lang="sv-SE" sz="3600" dirty="0">
              <a:highlight>
                <a:srgbClr val="FAD72B"/>
              </a:highlight>
              <a:latin typeface="+mj-lt"/>
            </a:endParaRPr>
          </a:p>
        </p:txBody>
      </p:sp>
      <p:sp>
        <p:nvSpPr>
          <p:cNvPr id="5" name="Rektangel 4">
            <a:extLst>
              <a:ext uri="{FF2B5EF4-FFF2-40B4-BE49-F238E27FC236}">
                <a16:creationId xmlns:a16="http://schemas.microsoft.com/office/drawing/2014/main" id="{7B694E57-F2FA-433C-88C4-56377D356566}"/>
              </a:ext>
            </a:extLst>
          </p:cNvPr>
          <p:cNvSpPr/>
          <p:nvPr/>
        </p:nvSpPr>
        <p:spPr>
          <a:xfrm>
            <a:off x="239698" y="892857"/>
            <a:ext cx="8345010" cy="6486519"/>
          </a:xfrm>
          <a:prstGeom prst="rect">
            <a:avLst/>
          </a:prstGeom>
        </p:spPr>
        <p:txBody>
          <a:bodyPr wrap="square">
            <a:spAutoFit/>
          </a:bodyPr>
          <a:lstStyle/>
          <a:p>
            <a:pPr>
              <a:lnSpc>
                <a:spcPct val="107000"/>
              </a:lnSpc>
              <a:spcAft>
                <a:spcPts val="800"/>
              </a:spcAft>
            </a:pPr>
            <a:r>
              <a:rPr lang="sv-SE" sz="1600" b="1" dirty="0">
                <a:latin typeface="+mn-lt"/>
                <a:ea typeface="Calibri" panose="020F0502020204030204" pitchFamily="34" charset="0"/>
                <a:cs typeface="Times New Roman" panose="02020603050405020304" pitchFamily="18" charset="0"/>
              </a:rPr>
              <a:t>87.1 – Timeout </a:t>
            </a:r>
          </a:p>
          <a:p>
            <a:r>
              <a:rPr lang="sv-SE" sz="1600" dirty="0">
                <a:latin typeface="+mn-lt"/>
              </a:rPr>
              <a:t>Timeout innebär att ett lag genom sin tränare eller lagkapten begär av domaren att matchen ska pausas i 30 sekunder så att laget kan vila alternativt diskutera igenom sin taktik. Även det lag som inte begär timeout ges denna möjlighet.</a:t>
            </a:r>
          </a:p>
          <a:p>
            <a:endParaRPr lang="sv-SE" sz="1600" dirty="0">
              <a:latin typeface="+mn-lt"/>
            </a:endParaRPr>
          </a:p>
          <a:p>
            <a:r>
              <a:rPr lang="sv-SE" sz="1600" dirty="0">
                <a:latin typeface="+mn-lt"/>
              </a:rPr>
              <a:t>När domaren beviljar en timeout får samtliga spelare i båda lagen åka till sina spelarbås. Undantaget är spelare som befinner sig i utvisningsbåset.</a:t>
            </a:r>
          </a:p>
          <a:p>
            <a:endParaRPr lang="sv-SE" sz="1600" dirty="0">
              <a:latin typeface="+mn-lt"/>
            </a:endParaRPr>
          </a:p>
          <a:p>
            <a:r>
              <a:rPr lang="sv-SE" sz="1600" dirty="0">
                <a:latin typeface="+mn-lt"/>
              </a:rPr>
              <a:t>Varje lag ska ges möjlighet till varsin timeout under varje match. Detta inkluderar även overtime. Begäran ska göras av antingen tränaren eller av lagkaptenen. Begäran ska göras omedelbart i samband med ett spelstopp. Om domaren har slutfört proceduren för spelarbyten ska begäran avslås, i övriga fall ska begäran godkännas. Ett lag som har begärt en timeout kan inte begära en ny timeout i samma match. </a:t>
            </a:r>
          </a:p>
          <a:p>
            <a:endParaRPr lang="sv-SE" sz="1600" dirty="0">
              <a:latin typeface="+mn-lt"/>
            </a:endParaRPr>
          </a:p>
          <a:p>
            <a:r>
              <a:rPr lang="sv-SE" sz="1600" dirty="0">
                <a:highlight>
                  <a:srgbClr val="FAD72B"/>
                </a:highlight>
                <a:latin typeface="+mn-lt"/>
              </a:rPr>
              <a:t>Timeout får inte begäras av ett lag som spelat pucken till icing.</a:t>
            </a:r>
          </a:p>
          <a:p>
            <a:endParaRPr lang="sv-SE" sz="1600" dirty="0">
              <a:latin typeface="+mn-lt"/>
            </a:endParaRPr>
          </a:p>
          <a:p>
            <a:r>
              <a:rPr lang="sv-SE" sz="1600" dirty="0">
                <a:latin typeface="+mn-lt"/>
              </a:rPr>
              <a:t>Om Lag A har begärt timeout och Lag B också vill begära timeout i samma spelstopp ska detta meddelas domaren senast innan den första timeouten är färdig. I annat fall ska begäran avslås.</a:t>
            </a:r>
          </a:p>
          <a:p>
            <a:endParaRPr lang="sv-SE" sz="1600" dirty="0">
              <a:latin typeface="+mn-lt"/>
            </a:endParaRPr>
          </a:p>
          <a:p>
            <a:r>
              <a:rPr lang="sv-SE" sz="1600" dirty="0">
                <a:latin typeface="+mn-lt"/>
              </a:rPr>
              <a:t>Timeout kan inte begäras inför ett straffslagsavgörande eller inför en period.</a:t>
            </a:r>
          </a:p>
          <a:p>
            <a:pPr>
              <a:lnSpc>
                <a:spcPct val="107000"/>
              </a:lnSpc>
              <a:spcAft>
                <a:spcPts val="800"/>
              </a:spcAft>
            </a:pPr>
            <a:endParaRPr lang="sv-SE" sz="1600"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sv-SE" sz="1600" b="1"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sv-SE" sz="1600" dirty="0">
              <a:highlight>
                <a:srgbClr val="FAD72B"/>
              </a:highlight>
              <a:latin typeface="+mn-lt"/>
            </a:endParaRPr>
          </a:p>
          <a:p>
            <a:pPr marL="828040">
              <a:lnSpc>
                <a:spcPct val="107000"/>
              </a:lnSpc>
              <a:spcAft>
                <a:spcPts val="800"/>
              </a:spcAft>
            </a:pPr>
            <a:endParaRPr lang="sv-SE" sz="1600" b="1" dirty="0">
              <a:highlight>
                <a:srgbClr val="FAD72B"/>
              </a:highligh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516488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4">
            <a:extLst>
              <a:ext uri="{FF2B5EF4-FFF2-40B4-BE49-F238E27FC236}">
                <a16:creationId xmlns:a16="http://schemas.microsoft.com/office/drawing/2014/main" id="{A1FFB2DC-9A01-4887-8118-D85E5459C4A4}"/>
              </a:ext>
            </a:extLst>
          </p:cNvPr>
          <p:cNvSpPr>
            <a:spLocks noGrp="1" noChangeArrowheads="1"/>
          </p:cNvSpPr>
          <p:nvPr>
            <p:ph type="ctrTitle"/>
          </p:nvPr>
        </p:nvSpPr>
        <p:spPr bwMode="auto">
          <a:xfrm>
            <a:off x="685800" y="893763"/>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800" dirty="0">
                <a:latin typeface="Arial Bold" charset="0"/>
                <a:ea typeface="ＭＳ Ｐゴシック" panose="020B0600070205080204" pitchFamily="34" charset="-128"/>
                <a:cs typeface="Arial Bold" charset="0"/>
              </a:rPr>
              <a:t>Vad har ändrats?</a:t>
            </a:r>
          </a:p>
        </p:txBody>
      </p:sp>
      <p:sp>
        <p:nvSpPr>
          <p:cNvPr id="4099" name="Underrubrik 5">
            <a:extLst>
              <a:ext uri="{FF2B5EF4-FFF2-40B4-BE49-F238E27FC236}">
                <a16:creationId xmlns:a16="http://schemas.microsoft.com/office/drawing/2014/main" id="{125537E6-29AC-4EFC-B5CA-E0EE8302350E}"/>
              </a:ext>
            </a:extLst>
          </p:cNvPr>
          <p:cNvSpPr>
            <a:spLocks noGrp="1" noChangeArrowheads="1"/>
          </p:cNvSpPr>
          <p:nvPr>
            <p:ph type="subTitle" idx="1"/>
          </p:nvPr>
        </p:nvSpPr>
        <p:spPr bwMode="auto">
          <a:xfrm>
            <a:off x="685800" y="1558926"/>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000" dirty="0">
                <a:latin typeface="+mn-lt"/>
                <a:ea typeface="ＭＳ Ｐゴシック" panose="020B0600070205080204" pitchFamily="34" charset="-128"/>
                <a:cs typeface="Arial" panose="020B0604020202020204" pitchFamily="34" charset="0"/>
              </a:rPr>
              <a:t>Regel 82 – Offside</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85 – Puck ur spel</a:t>
            </a:r>
            <a:br>
              <a:rPr lang="sv-SE" altLang="sv-SE" sz="2000" dirty="0">
                <a:latin typeface="+mn-lt"/>
                <a:ea typeface="ＭＳ Ｐゴシック" panose="020B0600070205080204" pitchFamily="34" charset="-128"/>
                <a:cs typeface="Arial" panose="020B0604020202020204" pitchFamily="34" charset="0"/>
              </a:rPr>
            </a:br>
            <a:r>
              <a:rPr lang="sv-SE" altLang="sv-SE" sz="2000" dirty="0">
                <a:latin typeface="+mn-lt"/>
                <a:ea typeface="ＭＳ Ｐゴシック" panose="020B0600070205080204" pitchFamily="34" charset="-128"/>
                <a:cs typeface="Arial" panose="020B0604020202020204" pitchFamily="34" charset="0"/>
              </a:rPr>
              <a:t>Regel 87 – Timeout</a:t>
            </a:r>
          </a:p>
          <a:p>
            <a:endParaRPr lang="sv-SE" altLang="sv-SE" sz="2000" dirty="0">
              <a:latin typeface="+mn-lt"/>
              <a:ea typeface="ＭＳ Ｐゴシック" panose="020B0600070205080204" pitchFamily="34" charset="-128"/>
              <a:cs typeface="Arial" panose="020B0604020202020204" pitchFamily="34" charset="0"/>
            </a:endParaRPr>
          </a:p>
          <a:p>
            <a:endParaRPr lang="sv-SE" altLang="sv-SE" sz="2000" dirty="0">
              <a:latin typeface="+mn-lt"/>
              <a:ea typeface="ＭＳ Ｐゴシック" panose="020B0600070205080204" pitchFamily="34" charset="-128"/>
              <a:cs typeface="Arial" panose="020B0604020202020204" pitchFamily="34" charset="0"/>
            </a:endParaRPr>
          </a:p>
          <a:p>
            <a:endParaRPr lang="sv-SE" altLang="sv-SE" sz="2000" b="1" dirty="0">
              <a:latin typeface="+mn-lt"/>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7008784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4">
            <a:extLst>
              <a:ext uri="{FF2B5EF4-FFF2-40B4-BE49-F238E27FC236}">
                <a16:creationId xmlns:a16="http://schemas.microsoft.com/office/drawing/2014/main" id="{9A912EB4-243F-4A2E-8FDE-FA8CBAB2CA4B}"/>
              </a:ext>
            </a:extLst>
          </p:cNvPr>
          <p:cNvSpPr>
            <a:spLocks noGrp="1" noChangeArrowheads="1"/>
          </p:cNvSpPr>
          <p:nvPr>
            <p:ph type="ctrTitle"/>
          </p:nvPr>
        </p:nvSpPr>
        <p:spPr bwMode="auto">
          <a:xfrm>
            <a:off x="685800" y="217488"/>
            <a:ext cx="77724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800" dirty="0">
                <a:latin typeface="Arial Bold" charset="0"/>
                <a:ea typeface="ＭＳ Ｐゴシック" panose="020B0600070205080204" pitchFamily="34" charset="-128"/>
                <a:cs typeface="Arial Bold" charset="0"/>
              </a:rPr>
              <a:t>Bestraffningsgrad - repetition</a:t>
            </a:r>
          </a:p>
        </p:txBody>
      </p:sp>
      <p:graphicFrame>
        <p:nvGraphicFramePr>
          <p:cNvPr id="3" name="Diagram 2">
            <a:extLst>
              <a:ext uri="{FF2B5EF4-FFF2-40B4-BE49-F238E27FC236}">
                <a16:creationId xmlns:a16="http://schemas.microsoft.com/office/drawing/2014/main" id="{0A653A41-C1DF-4715-A966-E9C0BD1F0E23}"/>
              </a:ext>
            </a:extLst>
          </p:cNvPr>
          <p:cNvGraphicFramePr/>
          <p:nvPr>
            <p:extLst>
              <p:ext uri="{D42A27DB-BD31-4B8C-83A1-F6EECF244321}">
                <p14:modId xmlns:p14="http://schemas.microsoft.com/office/powerpoint/2010/main" val="1258146276"/>
              </p:ext>
            </p:extLst>
          </p:nvPr>
        </p:nvGraphicFramePr>
        <p:xfrm>
          <a:off x="685800" y="893763"/>
          <a:ext cx="7610912" cy="5366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ubrik 4"/>
          <p:cNvSpPr>
            <a:spLocks noGrp="1"/>
          </p:cNvSpPr>
          <p:nvPr>
            <p:ph type="ctrTitle"/>
          </p:nvPr>
        </p:nvSpPr>
        <p:spPr bwMode="auto">
          <a:xfrm>
            <a:off x="685800" y="560388"/>
            <a:ext cx="7772400" cy="1009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sz="3600" dirty="0">
                <a:latin typeface="+mj-lt"/>
                <a:ea typeface="Arial Bold" charset="0"/>
                <a:cs typeface="Arial Bold" charset="0"/>
              </a:rPr>
              <a:t>Regel 1 – Banan	</a:t>
            </a:r>
          </a:p>
        </p:txBody>
      </p:sp>
      <p:sp>
        <p:nvSpPr>
          <p:cNvPr id="3075" name="Underrubrik 5"/>
          <p:cNvSpPr>
            <a:spLocks noGrp="1"/>
          </p:cNvSpPr>
          <p:nvPr>
            <p:ph type="subTitle" idx="1"/>
          </p:nvPr>
        </p:nvSpPr>
        <p:spPr bwMode="auto">
          <a:xfrm>
            <a:off x="685800" y="1570038"/>
            <a:ext cx="7918450" cy="4267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776"/>
              </a:spcBef>
              <a:defRPr/>
            </a:pPr>
            <a:r>
              <a:rPr lang="sv-SE" sz="2000" b="1" dirty="0">
                <a:solidFill>
                  <a:schemeClr val="tx1"/>
                </a:solidFill>
                <a:latin typeface="+mn-lt"/>
                <a:ea typeface="ＭＳ Ｐゴシック" charset="0"/>
                <a:cs typeface="Arial" charset="0"/>
              </a:rPr>
              <a:t>1.9: </a:t>
            </a:r>
            <a:r>
              <a:rPr lang="sv-SE" sz="2000" b="1" dirty="0">
                <a:solidFill>
                  <a:schemeClr val="tx1"/>
                </a:solidFill>
                <a:latin typeface="+mn-lt"/>
              </a:rPr>
              <a:t>Mittlinje</a:t>
            </a:r>
          </a:p>
          <a:p>
            <a:pPr>
              <a:spcBef>
                <a:spcPts val="1776"/>
              </a:spcBef>
              <a:defRPr/>
            </a:pPr>
            <a:r>
              <a:rPr lang="sv-SE" sz="2000" dirty="0">
                <a:latin typeface="+mn-lt"/>
              </a:rPr>
              <a:t>Mittlinjen ska dela banan på längden i exakt två lika stora halvor. Mittlinjen ska vara 30 cm bred och röd. Mittlinjen ska löpa över hela bredden på banan och målas vertikalt upp på sargen.</a:t>
            </a:r>
            <a:br>
              <a:rPr lang="sv-SE" sz="2000" dirty="0">
                <a:latin typeface="+mn-lt"/>
              </a:rPr>
            </a:br>
            <a:br>
              <a:rPr lang="sv-SE" sz="2000" dirty="0">
                <a:latin typeface="+mn-lt"/>
              </a:rPr>
            </a:br>
            <a:r>
              <a:rPr lang="sv-SE" sz="2000" dirty="0">
                <a:highlight>
                  <a:srgbClr val="FAD72B"/>
                </a:highlight>
                <a:latin typeface="+mn-lt"/>
              </a:rPr>
              <a:t>Det är inte tillåtet att anbringa reklam i mittcirkeln så att mittlinjen döljs förutom om mittcirkeln har reklam anbringad i enlighet med SIF:s tävlingsbestämmelser.</a:t>
            </a:r>
            <a:r>
              <a:rPr lang="sv-SE" sz="2000" b="1" dirty="0">
                <a:highlight>
                  <a:srgbClr val="FAD72B"/>
                </a:highlight>
                <a:latin typeface="+mn-lt"/>
              </a:rPr>
              <a:t> </a:t>
            </a:r>
            <a:endParaRPr lang="sv-SE" sz="2000" dirty="0">
              <a:highlight>
                <a:srgbClr val="FAD72B"/>
              </a:highlight>
              <a:latin typeface="+mn-lt"/>
            </a:endParaRPr>
          </a:p>
          <a:p>
            <a:pPr>
              <a:spcBef>
                <a:spcPts val="1776"/>
              </a:spcBef>
              <a:defRPr/>
            </a:pPr>
            <a:endParaRPr lang="sv-SE" sz="2000" dirty="0">
              <a:latin typeface="+mn-lt"/>
              <a:ea typeface="ＭＳ Ｐゴシック" charset="0"/>
              <a:cs typeface="Arial" charset="0"/>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ubrik 4"/>
          <p:cNvSpPr>
            <a:spLocks noGrp="1"/>
          </p:cNvSpPr>
          <p:nvPr>
            <p:ph type="ctrTitle"/>
          </p:nvPr>
        </p:nvSpPr>
        <p:spPr bwMode="auto">
          <a:xfrm>
            <a:off x="685800" y="560388"/>
            <a:ext cx="7772400" cy="1009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sz="3600" dirty="0">
                <a:latin typeface="+mj-lt"/>
                <a:ea typeface="Arial Bold" charset="0"/>
                <a:cs typeface="Arial Bold" charset="0"/>
              </a:rPr>
              <a:t>Regel 2 - Målburar</a:t>
            </a:r>
          </a:p>
        </p:txBody>
      </p:sp>
      <p:sp>
        <p:nvSpPr>
          <p:cNvPr id="3075" name="Underrubrik 5"/>
          <p:cNvSpPr>
            <a:spLocks noGrp="1"/>
          </p:cNvSpPr>
          <p:nvPr>
            <p:ph type="subTitle" idx="1"/>
          </p:nvPr>
        </p:nvSpPr>
        <p:spPr bwMode="auto">
          <a:xfrm>
            <a:off x="685800" y="1570038"/>
            <a:ext cx="7918450" cy="4267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sz="1800" b="1" dirty="0">
                <a:solidFill>
                  <a:schemeClr val="tx1"/>
                </a:solidFill>
                <a:latin typeface="+mn-lt"/>
              </a:rPr>
              <a:t>2.1 Målburar</a:t>
            </a:r>
            <a:r>
              <a:rPr lang="sv-SE" sz="1800" dirty="0">
                <a:solidFill>
                  <a:schemeClr val="tx1"/>
                </a:solidFill>
                <a:latin typeface="+mn-lt"/>
              </a:rPr>
              <a:t> </a:t>
            </a:r>
          </a:p>
          <a:p>
            <a:r>
              <a:rPr lang="sv-SE" sz="1800" dirty="0">
                <a:latin typeface="+mn-lt"/>
              </a:rPr>
              <a:t>Målburarna ska hållas på plats med hjälp av fästpluggar (flexible </a:t>
            </a:r>
            <a:r>
              <a:rPr lang="sv-SE" sz="1800" dirty="0" err="1">
                <a:latin typeface="+mn-lt"/>
              </a:rPr>
              <a:t>goal</a:t>
            </a:r>
            <a:r>
              <a:rPr lang="sv-SE" sz="1800" dirty="0">
                <a:latin typeface="+mn-lt"/>
              </a:rPr>
              <a:t>-pegs). Fästpluggarna ska vara utformade på så sätt att de håller fast målburen under normalt spel, men ger med sig vid en hårdare kollision.</a:t>
            </a:r>
          </a:p>
          <a:p>
            <a:r>
              <a:rPr lang="sv-SE" sz="1800" dirty="0">
                <a:highlight>
                  <a:srgbClr val="FAD72B"/>
                </a:highlight>
                <a:latin typeface="+mn-lt"/>
              </a:rPr>
              <a:t>Fästpluggarna ska vara av materialet polyuretan, eller av annat av SIF godkänt material. </a:t>
            </a:r>
            <a:r>
              <a:rPr lang="sv-SE" sz="1800" dirty="0" err="1">
                <a:highlight>
                  <a:srgbClr val="FAD72B"/>
                </a:highlight>
                <a:latin typeface="+mn-lt"/>
              </a:rPr>
              <a:t>Seniorfästpluggen</a:t>
            </a:r>
            <a:r>
              <a:rPr lang="sv-SE" sz="1800" dirty="0">
                <a:highlight>
                  <a:srgbClr val="FAD72B"/>
                </a:highlight>
                <a:latin typeface="+mn-lt"/>
              </a:rPr>
              <a:t> ska ha styvheten 90 </a:t>
            </a:r>
            <a:r>
              <a:rPr lang="sv-SE" sz="1800" dirty="0" err="1">
                <a:highlight>
                  <a:srgbClr val="FAD72B"/>
                </a:highlight>
                <a:latin typeface="+mn-lt"/>
              </a:rPr>
              <a:t>Shore</a:t>
            </a:r>
            <a:r>
              <a:rPr lang="sv-SE" sz="1800" dirty="0">
                <a:highlight>
                  <a:srgbClr val="FAD72B"/>
                </a:highlight>
                <a:latin typeface="+mn-lt"/>
              </a:rPr>
              <a:t> A och </a:t>
            </a:r>
            <a:r>
              <a:rPr lang="sv-SE" sz="1800" dirty="0" err="1">
                <a:highlight>
                  <a:srgbClr val="FAD72B"/>
                </a:highlight>
                <a:latin typeface="+mn-lt"/>
              </a:rPr>
              <a:t>juniorfästpluggen</a:t>
            </a:r>
            <a:r>
              <a:rPr lang="sv-SE" sz="1800" dirty="0">
                <a:highlight>
                  <a:srgbClr val="FAD72B"/>
                </a:highlight>
                <a:latin typeface="+mn-lt"/>
              </a:rPr>
              <a:t> ska ha styvheten 80 </a:t>
            </a:r>
            <a:r>
              <a:rPr lang="sv-SE" sz="1800" dirty="0" err="1">
                <a:highlight>
                  <a:srgbClr val="FAD72B"/>
                </a:highlight>
                <a:latin typeface="+mn-lt"/>
              </a:rPr>
              <a:t>Shore</a:t>
            </a:r>
            <a:r>
              <a:rPr lang="sv-SE" sz="1800" dirty="0">
                <a:highlight>
                  <a:srgbClr val="FAD72B"/>
                </a:highlight>
                <a:latin typeface="+mn-lt"/>
              </a:rPr>
              <a:t> A. </a:t>
            </a:r>
            <a:r>
              <a:rPr lang="sv-SE" sz="1800" dirty="0" err="1">
                <a:highlight>
                  <a:srgbClr val="FAD72B"/>
                </a:highlight>
                <a:latin typeface="+mn-lt"/>
              </a:rPr>
              <a:t>Seniorfästpluggen</a:t>
            </a:r>
            <a:r>
              <a:rPr lang="sv-SE" sz="1800" dirty="0">
                <a:highlight>
                  <a:srgbClr val="FAD72B"/>
                </a:highlight>
                <a:latin typeface="+mn-lt"/>
              </a:rPr>
              <a:t> ska vara blå och </a:t>
            </a:r>
            <a:r>
              <a:rPr lang="sv-SE" sz="1800" dirty="0" err="1">
                <a:highlight>
                  <a:srgbClr val="FAD72B"/>
                </a:highlight>
                <a:latin typeface="+mn-lt"/>
              </a:rPr>
              <a:t>juniorfästpluggen</a:t>
            </a:r>
            <a:r>
              <a:rPr lang="sv-SE" sz="1800" dirty="0">
                <a:highlight>
                  <a:srgbClr val="FAD72B"/>
                </a:highlight>
                <a:latin typeface="+mn-lt"/>
              </a:rPr>
              <a:t> ska vara gul. De ska vara märka Sr 90 respektive Jr 80 på ovansidan.</a:t>
            </a:r>
          </a:p>
          <a:p>
            <a:r>
              <a:rPr lang="sv-SE" sz="1800" dirty="0">
                <a:highlight>
                  <a:srgbClr val="FAD72B"/>
                </a:highlight>
                <a:latin typeface="+mn-lt"/>
              </a:rPr>
              <a:t>	</a:t>
            </a:r>
            <a:r>
              <a:rPr lang="sv-SE" sz="1800" u="sng" dirty="0">
                <a:highlight>
                  <a:srgbClr val="FAD72B"/>
                </a:highlight>
                <a:latin typeface="+mn-lt"/>
              </a:rPr>
              <a:t>Sammanfattning av giltiga fästpluggar:</a:t>
            </a:r>
            <a:endParaRPr lang="sv-SE" sz="1800" dirty="0">
              <a:highlight>
                <a:srgbClr val="FAD72B"/>
              </a:highlight>
              <a:latin typeface="+mn-lt"/>
            </a:endParaRPr>
          </a:p>
          <a:p>
            <a:r>
              <a:rPr lang="sv-SE" sz="1800" dirty="0">
                <a:highlight>
                  <a:srgbClr val="FAD72B"/>
                </a:highlight>
                <a:latin typeface="+mn-lt"/>
              </a:rPr>
              <a:t>	Röd fästplugg av äldre modell – Är omärkt och får användas i U16 och äldre t.o.m. säsongen 2019/2020 (övergångsår).</a:t>
            </a:r>
          </a:p>
          <a:p>
            <a:r>
              <a:rPr lang="sv-SE" sz="1800" dirty="0">
                <a:highlight>
                  <a:srgbClr val="FAD72B"/>
                </a:highlight>
                <a:latin typeface="+mn-lt"/>
              </a:rPr>
              <a:t>	Blå fästplugg av seniormodell – Är märkt Sr 90 och får användas i U16 och äldre. Denna plugg är obligatorisk i U16 och äldre fr.o.m. säsongen 2020/2021.</a:t>
            </a:r>
          </a:p>
          <a:p>
            <a:r>
              <a:rPr lang="sv-SE" sz="1800" dirty="0">
                <a:highlight>
                  <a:srgbClr val="FAD72B"/>
                </a:highlight>
                <a:latin typeface="+mn-lt"/>
              </a:rPr>
              <a:t>	Gul fästplugg av juniormodell – Är märkt Jr 80 och ska användas i U15 och yngre fr.o.m. 2019/2020.</a:t>
            </a:r>
          </a:p>
          <a:p>
            <a:pPr>
              <a:spcBef>
                <a:spcPts val="1776"/>
              </a:spcBef>
              <a:defRPr/>
            </a:pPr>
            <a:endParaRPr lang="sv-SE" sz="1800" dirty="0">
              <a:latin typeface="+mn-lt"/>
              <a:ea typeface="ＭＳ Ｐゴシック" charset="0"/>
              <a:cs typeface="Arial" charset="0"/>
            </a:endParaRPr>
          </a:p>
        </p:txBody>
      </p:sp>
      <p:pic>
        <p:nvPicPr>
          <p:cNvPr id="4" name="Bildobjekt 3">
            <a:extLst>
              <a:ext uri="{FF2B5EF4-FFF2-40B4-BE49-F238E27FC236}">
                <a16:creationId xmlns:a16="http://schemas.microsoft.com/office/drawing/2014/main" id="{85BE0A93-A9ED-487E-9FD5-842BB35F88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61317" y="245172"/>
            <a:ext cx="3478271" cy="1668034"/>
          </a:xfrm>
          <a:prstGeom prst="rect">
            <a:avLst/>
          </a:prstGeom>
          <a:noFill/>
          <a:ln>
            <a:noFill/>
          </a:ln>
        </p:spPr>
      </p:pic>
    </p:spTree>
    <p:extLst>
      <p:ext uri="{BB962C8B-B14F-4D97-AF65-F5344CB8AC3E}">
        <p14:creationId xmlns:p14="http://schemas.microsoft.com/office/powerpoint/2010/main" val="2493489660"/>
      </p:ext>
    </p:extLst>
  </p:cSld>
  <p:clrMapOvr>
    <a:masterClrMapping/>
  </p:clrMapOvr>
  <p:transition spd="slow">
    <p:fade/>
  </p:transition>
</p:sld>
</file>

<file path=ppt/theme/theme1.xml><?xml version="1.0" encoding="utf-8"?>
<a:theme xmlns:a="http://schemas.openxmlformats.org/drawingml/2006/main" name="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C8DA4AF59E91F449C4B2CB628081C1B" ma:contentTypeVersion="7" ma:contentTypeDescription="Skapa ett nytt dokument." ma:contentTypeScope="" ma:versionID="cb3c9b535159abe0ac30ac2888194c17">
  <xsd:schema xmlns:xsd="http://www.w3.org/2001/XMLSchema" xmlns:xs="http://www.w3.org/2001/XMLSchema" xmlns:p="http://schemas.microsoft.com/office/2006/metadata/properties" xmlns:ns2="83a74855-eb7f-422a-a0f3-c838a66fcb4c" targetNamespace="http://schemas.microsoft.com/office/2006/metadata/properties" ma:root="true" ma:fieldsID="45f05c5555a6a99095b04387c4f6f4eb" ns2:_="">
    <xsd:import namespace="83a74855-eb7f-422a-a0f3-c838a66fcb4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74855-eb7f-422a-a0f3-c838a66fc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B54240-6B83-442D-9B98-4A17334663C8}">
  <ds:schemaRefs>
    <ds:schemaRef ds:uri="http://schemas.microsoft.com/sharepoint/v3/contenttype/forms"/>
  </ds:schemaRefs>
</ds:datastoreItem>
</file>

<file path=customXml/itemProps2.xml><?xml version="1.0" encoding="utf-8"?>
<ds:datastoreItem xmlns:ds="http://schemas.openxmlformats.org/officeDocument/2006/customXml" ds:itemID="{7B29E3D7-2781-4E0E-BBA1-8DCB69F15BB9}">
  <ds:schemaRefs>
    <ds:schemaRef ds:uri="http://purl.org/dc/dcmitype/"/>
    <ds:schemaRef ds:uri="http://schemas.microsoft.com/office/infopath/2007/PartnerControls"/>
    <ds:schemaRef ds:uri="83a74855-eb7f-422a-a0f3-c838a66fcb4c"/>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999979B-0BB5-4EA9-9F40-3696719BB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a74855-eb7f-422a-a0f3-c838a66fcb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5010</Words>
  <Application>Microsoft Office PowerPoint</Application>
  <PresentationFormat>Bildspel på skärmen (4:3)</PresentationFormat>
  <Paragraphs>508</Paragraphs>
  <Slides>55</Slides>
  <Notes>47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55</vt:i4>
      </vt:variant>
    </vt:vector>
  </HeadingPairs>
  <TitlesOfParts>
    <vt:vector size="59" baseType="lpstr">
      <vt:lpstr>Arial</vt:lpstr>
      <vt:lpstr>Arial Bold</vt:lpstr>
      <vt:lpstr>Calibri</vt:lpstr>
      <vt:lpstr>PPT</vt:lpstr>
      <vt:lpstr>PowerPoint-presentation</vt:lpstr>
      <vt:lpstr>Regelnyheter 2019-2020</vt:lpstr>
      <vt:lpstr>Regelnyheter 19-20</vt:lpstr>
      <vt:lpstr>Vad har ändrats?</vt:lpstr>
      <vt:lpstr>Vad har ändrats?</vt:lpstr>
      <vt:lpstr>Vad har ändrats?</vt:lpstr>
      <vt:lpstr>Bestraffningsgrad - repetition</vt:lpstr>
      <vt:lpstr>Regel 1 – Banan </vt:lpstr>
      <vt:lpstr>Regel 2 - Målburar</vt:lpstr>
      <vt:lpstr>Regel 5 - Lagen</vt:lpstr>
      <vt:lpstr>Regel 9 - Dräkten</vt:lpstr>
      <vt:lpstr>Regel 10 - Klubbor</vt:lpstr>
      <vt:lpstr>Regel 10 - Klubbor</vt:lpstr>
      <vt:lpstr>Regel 12 – Övriga utrustningsregler</vt:lpstr>
      <vt:lpstr>Regel 15 – Utdömande av utvisning</vt:lpstr>
      <vt:lpstr>Regel 20 – Match Penalty</vt:lpstr>
      <vt:lpstr>Regel 26 – Uppskjutna straff</vt:lpstr>
      <vt:lpstr>Regel 27 – Målvaktsutvisningar</vt:lpstr>
      <vt:lpstr>Regel 29 – Begrepp och domartecken</vt:lpstr>
      <vt:lpstr>Regel 29 – Begrepp och domartecken</vt:lpstr>
      <vt:lpstr>Regel 29 – Begrepp och domartecken</vt:lpstr>
      <vt:lpstr>Regel 29 – Begrepp och domartecken</vt:lpstr>
      <vt:lpstr>Regel 29 – Begrepp och domartecken</vt:lpstr>
      <vt:lpstr>Domartecken</vt:lpstr>
      <vt:lpstr>Regel 44 – Checking to the head</vt:lpstr>
      <vt:lpstr>Regel 46 – Elbowing</vt:lpstr>
      <vt:lpstr>Regel 59 – Crosschecking</vt:lpstr>
      <vt:lpstr>Regel 47 – Fighting</vt:lpstr>
      <vt:lpstr>Regel 47 – Fighting</vt:lpstr>
      <vt:lpstr>Regel 53 – Throwing equipment</vt:lpstr>
      <vt:lpstr>Regel 56 – Interference och Late hit</vt:lpstr>
      <vt:lpstr>Regel 56 – Interference och Late hit</vt:lpstr>
      <vt:lpstr>Regel 60 – High-sticking</vt:lpstr>
      <vt:lpstr>Regel 63 – Brytande av match</vt:lpstr>
      <vt:lpstr>Regel 64 – Delaying the game</vt:lpstr>
      <vt:lpstr>Regel 67 – Goaltender interference</vt:lpstr>
      <vt:lpstr>Regel 67 – Goaltender interference</vt:lpstr>
      <vt:lpstr>Regel 67 – Goaltender interference</vt:lpstr>
      <vt:lpstr>Regel 67 – Goaltender interference</vt:lpstr>
      <vt:lpstr>Regel 67 – Goaltender interference</vt:lpstr>
      <vt:lpstr>Regel 79 – Mål</vt:lpstr>
      <vt:lpstr>Regel 79 – Mål</vt:lpstr>
      <vt:lpstr>Regel 69 – Illegal handling of the puck</vt:lpstr>
      <vt:lpstr>Regel 71 – Leaving the bench</vt:lpstr>
      <vt:lpstr>Regel 72 – Refusing to play the puck</vt:lpstr>
      <vt:lpstr>Regel 77 – Nedsläpp</vt:lpstr>
      <vt:lpstr>Regel 77 – Nedsläpp</vt:lpstr>
      <vt:lpstr>Regel 77 – Nedsläpp</vt:lpstr>
      <vt:lpstr>Regel 77 – Nedsläpp</vt:lpstr>
      <vt:lpstr>Regel 80 – Icing</vt:lpstr>
      <vt:lpstr>Regel 80 – Icing</vt:lpstr>
      <vt:lpstr>Regel 82 – Offside</vt:lpstr>
      <vt:lpstr>Regel 82 – Offside</vt:lpstr>
      <vt:lpstr>Regel 85 – Puck ur spel</vt:lpstr>
      <vt:lpstr>Regel 87 – Timeout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dc:title>
  <dc:creator>Mikael Bakke</dc:creator>
  <cp:lastModifiedBy>Hanna Kristiansson</cp:lastModifiedBy>
  <cp:revision>99</cp:revision>
  <cp:lastPrinted>2019-09-03T11:33:58Z</cp:lastPrinted>
  <dcterms:created xsi:type="dcterms:W3CDTF">2010-10-06T11:22:41Z</dcterms:created>
  <dcterms:modified xsi:type="dcterms:W3CDTF">2019-09-10T07:06:48Z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0x010100DC8DA4AF59E91F449C4B2CB628081C1B</vt:lpwstr>
  </property>
</Properties>
</file>